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handoutMasterIdLst>
    <p:handoutMasterId r:id="rId10"/>
  </p:handoutMasterIdLst>
  <p:sldIdLst>
    <p:sldId id="261" r:id="rId2"/>
    <p:sldId id="283" r:id="rId3"/>
    <p:sldId id="281" r:id="rId4"/>
    <p:sldId id="276" r:id="rId5"/>
    <p:sldId id="275" r:id="rId6"/>
    <p:sldId id="277" r:id="rId7"/>
    <p:sldId id="278"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annon Julius" initials="SJ" lastIdx="1" clrIdx="0">
    <p:extLst>
      <p:ext uri="{19B8F6BF-5375-455C-9EA6-DF929625EA0E}">
        <p15:presenceInfo xmlns:p15="http://schemas.microsoft.com/office/powerpoint/2012/main" userId="S::SJulius@isd.lacounty.gov::23d2f89f-bfd9-4ec6-a1f5-c54a80f1074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53D70"/>
    <a:srgbClr val="EAB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5D8416-5773-4564-8E52-6D4CA263AACB}" v="459" dt="2022-12-20T19:56:14.896"/>
    <p1510:client id="{18ABC5D1-A5A0-4B8C-AEBB-3EDA74B1EE28}" v="108" dt="2022-12-20T17:24:05.512"/>
    <p1510:client id="{246E910D-E554-43B1-BD06-B1F3344CAE89}" v="374" dt="2022-12-19T19:20:01.154"/>
    <p1510:client id="{29DE4100-9F15-C0C3-DFFD-202ADC15F126}" v="9" dt="2022-12-20T17:25:27.372"/>
    <p1510:client id="{5D9C45F4-BAE6-4E42-9289-A6C0F441D961}" v="2" dt="2022-12-20T06:16:01.290"/>
    <p1510:client id="{665B5DFC-66F5-0BAB-6B78-6D214BC84968}" v="53" dt="2022-12-20T17:19:51.296"/>
    <p1510:client id="{8AAB0EC8-61ED-2623-4D02-28C56A24A0D0}" v="227" dt="2022-12-20T19:16:59.983"/>
    <p1510:client id="{FFB10040-8ABF-C272-AC41-0623559551F7}" v="1" dt="2022-12-20T15:44:53.47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8146FA2-2792-4B3D-B318-D55C00618CBD}" type="datetimeFigureOut">
              <a:rPr lang="en-US" smtClean="0"/>
              <a:t>12/20/2022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EBFD138-2476-42F1-BA55-33141ACCED44}" type="slidenum">
              <a:rPr lang="en-US" smtClean="0"/>
              <a:t>‹#›</a:t>
            </a:fld>
            <a:endParaRPr lang="en-US"/>
          </a:p>
        </p:txBody>
      </p:sp>
    </p:spTree>
    <p:extLst>
      <p:ext uri="{BB962C8B-B14F-4D97-AF65-F5344CB8AC3E}">
        <p14:creationId xmlns:p14="http://schemas.microsoft.com/office/powerpoint/2010/main" val="20774446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C4B334-39F6-4734-9BF0-384A2994D82D}" type="datetimeFigureOut">
              <a:rPr lang="en-US"/>
              <a:t>12/20/2022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70D17D-1740-4BC9-A597-DF92C8015DB9}" type="slidenum">
              <a:rPr lang="en-US"/>
              <a:t>‹#›</a:t>
            </a:fld>
            <a:endParaRPr lang="en-US"/>
          </a:p>
        </p:txBody>
      </p:sp>
    </p:spTree>
    <p:extLst>
      <p:ext uri="{BB962C8B-B14F-4D97-AF65-F5344CB8AC3E}">
        <p14:creationId xmlns:p14="http://schemas.microsoft.com/office/powerpoint/2010/main" val="23865726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8E70D17D-1740-4BC9-A597-DF92C8015DB9}" type="slidenum">
              <a:rPr lang="en-US"/>
              <a:t>1</a:t>
            </a:fld>
            <a:endParaRPr lang="en-US"/>
          </a:p>
        </p:txBody>
      </p:sp>
    </p:spTree>
    <p:extLst>
      <p:ext uri="{BB962C8B-B14F-4D97-AF65-F5344CB8AC3E}">
        <p14:creationId xmlns:p14="http://schemas.microsoft.com/office/powerpoint/2010/main" val="22346879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8E70D17D-1740-4BC9-A597-DF92C8015DB9}" type="slidenum">
              <a:rPr lang="en-US"/>
              <a:t>2</a:t>
            </a:fld>
            <a:endParaRPr lang="en-US"/>
          </a:p>
        </p:txBody>
      </p:sp>
    </p:spTree>
    <p:extLst>
      <p:ext uri="{BB962C8B-B14F-4D97-AF65-F5344CB8AC3E}">
        <p14:creationId xmlns:p14="http://schemas.microsoft.com/office/powerpoint/2010/main" val="13593413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8E70D17D-1740-4BC9-A597-DF92C8015DB9}" type="slidenum">
              <a:rPr lang="en-US"/>
              <a:t>3</a:t>
            </a:fld>
            <a:endParaRPr lang="en-US"/>
          </a:p>
        </p:txBody>
      </p:sp>
    </p:spTree>
    <p:extLst>
      <p:ext uri="{BB962C8B-B14F-4D97-AF65-F5344CB8AC3E}">
        <p14:creationId xmlns:p14="http://schemas.microsoft.com/office/powerpoint/2010/main" val="42891705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8E70D17D-1740-4BC9-A597-DF92C8015DB9}" type="slidenum">
              <a:rPr lang="en-US"/>
              <a:t>4</a:t>
            </a:fld>
            <a:endParaRPr lang="en-US"/>
          </a:p>
        </p:txBody>
      </p:sp>
    </p:spTree>
    <p:extLst>
      <p:ext uri="{BB962C8B-B14F-4D97-AF65-F5344CB8AC3E}">
        <p14:creationId xmlns:p14="http://schemas.microsoft.com/office/powerpoint/2010/main" val="21953297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8E70D17D-1740-4BC9-A597-DF92C8015DB9}" type="slidenum">
              <a:rPr lang="en-US"/>
              <a:t>5</a:t>
            </a:fld>
            <a:endParaRPr lang="en-US"/>
          </a:p>
        </p:txBody>
      </p:sp>
    </p:spTree>
    <p:extLst>
      <p:ext uri="{BB962C8B-B14F-4D97-AF65-F5344CB8AC3E}">
        <p14:creationId xmlns:p14="http://schemas.microsoft.com/office/powerpoint/2010/main" val="39953286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8E70D17D-1740-4BC9-A597-DF92C8015DB9}" type="slidenum">
              <a:rPr lang="en-US"/>
              <a:t>6</a:t>
            </a:fld>
            <a:endParaRPr lang="en-US"/>
          </a:p>
        </p:txBody>
      </p:sp>
    </p:spTree>
    <p:extLst>
      <p:ext uri="{BB962C8B-B14F-4D97-AF65-F5344CB8AC3E}">
        <p14:creationId xmlns:p14="http://schemas.microsoft.com/office/powerpoint/2010/main" val="29428174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8E70D17D-1740-4BC9-A597-DF92C8015DB9}" type="slidenum">
              <a:rPr lang="en-US"/>
              <a:t>7</a:t>
            </a:fld>
            <a:endParaRPr lang="en-US"/>
          </a:p>
        </p:txBody>
      </p:sp>
    </p:spTree>
    <p:extLst>
      <p:ext uri="{BB962C8B-B14F-4D97-AF65-F5344CB8AC3E}">
        <p14:creationId xmlns:p14="http://schemas.microsoft.com/office/powerpoint/2010/main" val="123101412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28650" y="2388003"/>
            <a:ext cx="7772400" cy="1731099"/>
          </a:xfrm>
        </p:spPr>
        <p:txBody>
          <a:bodyPr anchor="ctr"/>
          <a:lstStyle>
            <a:lvl1pPr algn="ctr">
              <a:defRPr sz="6000"/>
            </a:lvl1pPr>
          </a:lstStyle>
          <a:p>
            <a:r>
              <a:rPr lang="en-US"/>
              <a:t>Click to edit Master title style</a:t>
            </a:r>
          </a:p>
        </p:txBody>
      </p:sp>
      <p:sp>
        <p:nvSpPr>
          <p:cNvPr id="3" name="Subtitle 2"/>
          <p:cNvSpPr>
            <a:spLocks noGrp="1"/>
          </p:cNvSpPr>
          <p:nvPr>
            <p:ph type="subTitle" idx="1"/>
          </p:nvPr>
        </p:nvSpPr>
        <p:spPr>
          <a:xfrm>
            <a:off x="1143000" y="4212886"/>
            <a:ext cx="6858000" cy="1044914"/>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493" y="0"/>
            <a:ext cx="9168493" cy="2200438"/>
          </a:xfrm>
          <a:prstGeom prst="rect">
            <a:avLst/>
          </a:prstGeom>
        </p:spPr>
      </p:pic>
      <p:sp>
        <p:nvSpPr>
          <p:cNvPr id="8" name="Rectangle 7"/>
          <p:cNvSpPr/>
          <p:nvPr userDrawn="1"/>
        </p:nvSpPr>
        <p:spPr>
          <a:xfrm>
            <a:off x="0" y="5349874"/>
            <a:ext cx="9144000" cy="1508125"/>
          </a:xfrm>
          <a:prstGeom prst="rect">
            <a:avLst/>
          </a:prstGeom>
          <a:solidFill>
            <a:srgbClr val="053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0" y="5349874"/>
            <a:ext cx="9144000" cy="0"/>
          </a:xfrm>
          <a:prstGeom prst="line">
            <a:avLst/>
          </a:prstGeom>
          <a:ln w="31750">
            <a:solidFill>
              <a:srgbClr val="EAB2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0" y="2177777"/>
            <a:ext cx="9144000" cy="0"/>
          </a:xfrm>
          <a:prstGeom prst="line">
            <a:avLst/>
          </a:prstGeom>
          <a:ln w="31750">
            <a:solidFill>
              <a:srgbClr val="EAB200"/>
            </a:solidFill>
          </a:ln>
        </p:spPr>
        <p:style>
          <a:lnRef idx="1">
            <a:schemeClr val="accent1"/>
          </a:lnRef>
          <a:fillRef idx="0">
            <a:schemeClr val="accent1"/>
          </a:fillRef>
          <a:effectRef idx="0">
            <a:schemeClr val="accent1"/>
          </a:effectRef>
          <a:fontRef idx="minor">
            <a:schemeClr val="tx1"/>
          </a:fontRef>
        </p:style>
      </p:cxnSp>
      <p:pic>
        <p:nvPicPr>
          <p:cNvPr id="12" name="Picture 2" descr="Image result for lacounty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91960" y="5564177"/>
            <a:ext cx="1132992" cy="1132992"/>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5">
            <a:extLst>
              <a:ext uri="{FF2B5EF4-FFF2-40B4-BE49-F238E27FC236}">
                <a16:creationId xmlns:a16="http://schemas.microsoft.com/office/drawing/2014/main" id="{51BC01E5-675D-4E07-950D-F684BBD25D9E}"/>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127644" y="5259547"/>
            <a:ext cx="1400295" cy="1598453"/>
          </a:xfrm>
          <a:prstGeom prst="rect">
            <a:avLst/>
          </a:prstGeom>
        </p:spPr>
      </p:pic>
      <p:pic>
        <p:nvPicPr>
          <p:cNvPr id="11" name="Picture 10">
            <a:extLst>
              <a:ext uri="{FF2B5EF4-FFF2-40B4-BE49-F238E27FC236}">
                <a16:creationId xmlns:a16="http://schemas.microsoft.com/office/drawing/2014/main" id="{202A151D-DE68-4A4B-939F-F638D2A2FBD0}"/>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254288" y="5537440"/>
            <a:ext cx="1125588" cy="1132993"/>
          </a:xfrm>
          <a:prstGeom prst="rect">
            <a:avLst/>
          </a:prstGeom>
        </p:spPr>
      </p:pic>
    </p:spTree>
    <p:extLst>
      <p:ext uri="{BB962C8B-B14F-4D97-AF65-F5344CB8AC3E}">
        <p14:creationId xmlns:p14="http://schemas.microsoft.com/office/powerpoint/2010/main" val="28253073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1" name="Rectangle 10"/>
          <p:cNvSpPr/>
          <p:nvPr userDrawn="1"/>
        </p:nvSpPr>
        <p:spPr>
          <a:xfrm>
            <a:off x="0" y="0"/>
            <a:ext cx="9144000" cy="1751271"/>
          </a:xfrm>
          <a:prstGeom prst="rect">
            <a:avLst/>
          </a:prstGeom>
          <a:solidFill>
            <a:srgbClr val="053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p>
        </p:txBody>
      </p:sp>
      <p:sp>
        <p:nvSpPr>
          <p:cNvPr id="3" name="Vertical Text Placeholder 2"/>
          <p:cNvSpPr>
            <a:spLocks noGrp="1"/>
          </p:cNvSpPr>
          <p:nvPr>
            <p:ph type="body" orient="vert" idx="1"/>
          </p:nvPr>
        </p:nvSpPr>
        <p:spPr>
          <a:xfrm>
            <a:off x="628650" y="1825625"/>
            <a:ext cx="7886700" cy="413168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nvSpPr>
        <p:spPr>
          <a:xfrm>
            <a:off x="0" y="6119778"/>
            <a:ext cx="9144000" cy="743111"/>
          </a:xfrm>
          <a:prstGeom prst="rect">
            <a:avLst/>
          </a:prstGeom>
          <a:solidFill>
            <a:srgbClr val="053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1985" t="1" r="-1" b="1645"/>
          <a:stretch/>
        </p:blipFill>
        <p:spPr>
          <a:xfrm>
            <a:off x="690112" y="6124668"/>
            <a:ext cx="3034837" cy="730887"/>
          </a:xfrm>
          <a:prstGeom prst="rect">
            <a:avLst/>
          </a:prstGeom>
        </p:spPr>
      </p:pic>
      <p:cxnSp>
        <p:nvCxnSpPr>
          <p:cNvPr id="10" name="Straight Connector 9"/>
          <p:cNvCxnSpPr/>
          <p:nvPr userDrawn="1"/>
        </p:nvCxnSpPr>
        <p:spPr>
          <a:xfrm>
            <a:off x="0" y="6113977"/>
            <a:ext cx="9144000" cy="0"/>
          </a:xfrm>
          <a:prstGeom prst="line">
            <a:avLst/>
          </a:prstGeom>
          <a:ln w="31750">
            <a:solidFill>
              <a:srgbClr val="EAB2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a:off x="0" y="1751271"/>
            <a:ext cx="9144000" cy="0"/>
          </a:xfrm>
          <a:prstGeom prst="line">
            <a:avLst/>
          </a:prstGeom>
          <a:ln w="31750">
            <a:solidFill>
              <a:srgbClr val="EAB200"/>
            </a:solidFill>
          </a:ln>
        </p:spPr>
        <p:style>
          <a:lnRef idx="1">
            <a:schemeClr val="accent1"/>
          </a:lnRef>
          <a:fillRef idx="0">
            <a:schemeClr val="accent1"/>
          </a:fillRef>
          <a:effectRef idx="0">
            <a:schemeClr val="accent1"/>
          </a:effectRef>
          <a:fontRef idx="minor">
            <a:schemeClr val="tx1"/>
          </a:fontRef>
        </p:style>
      </p:cxnSp>
      <p:pic>
        <p:nvPicPr>
          <p:cNvPr id="13" name="Picture 12">
            <a:extLst>
              <a:ext uri="{FF2B5EF4-FFF2-40B4-BE49-F238E27FC236}">
                <a16:creationId xmlns:a16="http://schemas.microsoft.com/office/drawing/2014/main" id="{24860245-B099-4728-A9EB-49B4D1841225}"/>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401035" y="6053394"/>
            <a:ext cx="704860" cy="804606"/>
          </a:xfrm>
          <a:prstGeom prst="rect">
            <a:avLst/>
          </a:prstGeom>
        </p:spPr>
      </p:pic>
    </p:spTree>
    <p:extLst>
      <p:ext uri="{BB962C8B-B14F-4D97-AF65-F5344CB8AC3E}">
        <p14:creationId xmlns:p14="http://schemas.microsoft.com/office/powerpoint/2010/main" val="3065863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6302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6302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nvSpPr>
        <p:spPr>
          <a:xfrm>
            <a:off x="0" y="6119778"/>
            <a:ext cx="9144000" cy="743111"/>
          </a:xfrm>
          <a:prstGeom prst="rect">
            <a:avLst/>
          </a:prstGeom>
          <a:solidFill>
            <a:srgbClr val="053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1985" t="1" r="-1" b="1645"/>
          <a:stretch/>
        </p:blipFill>
        <p:spPr>
          <a:xfrm>
            <a:off x="690112" y="6124668"/>
            <a:ext cx="3034837" cy="730887"/>
          </a:xfrm>
          <a:prstGeom prst="rect">
            <a:avLst/>
          </a:prstGeom>
        </p:spPr>
      </p:pic>
      <p:cxnSp>
        <p:nvCxnSpPr>
          <p:cNvPr id="10" name="Straight Connector 9"/>
          <p:cNvCxnSpPr/>
          <p:nvPr userDrawn="1"/>
        </p:nvCxnSpPr>
        <p:spPr>
          <a:xfrm>
            <a:off x="0" y="6113977"/>
            <a:ext cx="9144000" cy="0"/>
          </a:xfrm>
          <a:prstGeom prst="line">
            <a:avLst/>
          </a:prstGeom>
          <a:ln w="31750">
            <a:solidFill>
              <a:srgbClr val="EAB200"/>
            </a:solidFil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EF3F2E47-0458-4FFB-8E50-D78EF09099A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401035" y="6053394"/>
            <a:ext cx="704860" cy="804606"/>
          </a:xfrm>
          <a:prstGeom prst="rect">
            <a:avLst/>
          </a:prstGeom>
        </p:spPr>
      </p:pic>
    </p:spTree>
    <p:extLst>
      <p:ext uri="{BB962C8B-B14F-4D97-AF65-F5344CB8AC3E}">
        <p14:creationId xmlns:p14="http://schemas.microsoft.com/office/powerpoint/2010/main" val="2845893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2" name="Rectangle 11"/>
          <p:cNvSpPr/>
          <p:nvPr userDrawn="1"/>
        </p:nvSpPr>
        <p:spPr>
          <a:xfrm>
            <a:off x="0" y="0"/>
            <a:ext cx="9144000" cy="1751271"/>
          </a:xfrm>
          <a:prstGeom prst="rect">
            <a:avLst/>
          </a:prstGeom>
          <a:solidFill>
            <a:srgbClr val="053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28650" y="1825625"/>
            <a:ext cx="7886700" cy="422776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p>
        </p:txBody>
      </p:sp>
      <p:sp>
        <p:nvSpPr>
          <p:cNvPr id="4" name="Date Placeholder 3"/>
          <p:cNvSpPr>
            <a:spLocks noGrp="1"/>
          </p:cNvSpPr>
          <p:nvPr>
            <p:ph type="dt" sz="half" idx="10"/>
          </p:nvPr>
        </p:nvSpPr>
        <p:spPr/>
        <p:txBody>
          <a:bodyPr/>
          <a:lstStyle/>
          <a:p>
            <a:fld id="{C585F619-E439-4AB0-ADCC-ECAE30186E5B}" type="datetimeFigureOut">
              <a:rPr lang="en-US" smtClean="0"/>
              <a:t>12/20/2022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437202-3DA8-4B0D-AD66-74F7DDA8A1F1}" type="slidenum">
              <a:rPr lang="en-US" smtClean="0"/>
              <a:t>‹#›</a:t>
            </a:fld>
            <a:endParaRPr lang="en-US"/>
          </a:p>
        </p:txBody>
      </p:sp>
      <p:sp>
        <p:nvSpPr>
          <p:cNvPr id="7" name="Rectangle 6"/>
          <p:cNvSpPr/>
          <p:nvPr userDrawn="1"/>
        </p:nvSpPr>
        <p:spPr>
          <a:xfrm>
            <a:off x="0" y="6119778"/>
            <a:ext cx="9144000" cy="743111"/>
          </a:xfrm>
          <a:prstGeom prst="rect">
            <a:avLst/>
          </a:prstGeom>
          <a:solidFill>
            <a:srgbClr val="053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1299" t="1" b="1645"/>
          <a:stretch/>
        </p:blipFill>
        <p:spPr>
          <a:xfrm>
            <a:off x="668866" y="6124668"/>
            <a:ext cx="3056083" cy="730887"/>
          </a:xfrm>
          <a:prstGeom prst="rect">
            <a:avLst/>
          </a:prstGeom>
        </p:spPr>
      </p:pic>
      <p:cxnSp>
        <p:nvCxnSpPr>
          <p:cNvPr id="11" name="Straight Connector 10"/>
          <p:cNvCxnSpPr/>
          <p:nvPr userDrawn="1"/>
        </p:nvCxnSpPr>
        <p:spPr>
          <a:xfrm>
            <a:off x="0" y="6113977"/>
            <a:ext cx="9144000" cy="0"/>
          </a:xfrm>
          <a:prstGeom prst="line">
            <a:avLst/>
          </a:prstGeom>
          <a:ln w="31750">
            <a:solidFill>
              <a:srgbClr val="EAB2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a:off x="0" y="1751271"/>
            <a:ext cx="9144000" cy="0"/>
          </a:xfrm>
          <a:prstGeom prst="line">
            <a:avLst/>
          </a:prstGeom>
          <a:ln w="31750">
            <a:solidFill>
              <a:srgbClr val="EAB200"/>
            </a:solidFill>
          </a:ln>
        </p:spPr>
        <p:style>
          <a:lnRef idx="1">
            <a:schemeClr val="accent1"/>
          </a:lnRef>
          <a:fillRef idx="0">
            <a:schemeClr val="accent1"/>
          </a:fillRef>
          <a:effectRef idx="0">
            <a:schemeClr val="accent1"/>
          </a:effectRef>
          <a:fontRef idx="minor">
            <a:schemeClr val="tx1"/>
          </a:fontRef>
        </p:style>
      </p:cxnSp>
      <p:pic>
        <p:nvPicPr>
          <p:cNvPr id="14" name="Picture 13">
            <a:extLst>
              <a:ext uri="{FF2B5EF4-FFF2-40B4-BE49-F238E27FC236}">
                <a16:creationId xmlns:a16="http://schemas.microsoft.com/office/drawing/2014/main" id="{4479CE9E-6B81-47C6-9CA9-36F31084C9AE}"/>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401035" y="6053394"/>
            <a:ext cx="704860" cy="804606"/>
          </a:xfrm>
          <a:prstGeom prst="rect">
            <a:avLst/>
          </a:prstGeom>
        </p:spPr>
      </p:pic>
    </p:spTree>
    <p:extLst>
      <p:ext uri="{BB962C8B-B14F-4D97-AF65-F5344CB8AC3E}">
        <p14:creationId xmlns:p14="http://schemas.microsoft.com/office/powerpoint/2010/main" val="40362652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9" name="Rectangle 8"/>
          <p:cNvSpPr/>
          <p:nvPr userDrawn="1"/>
        </p:nvSpPr>
        <p:spPr>
          <a:xfrm>
            <a:off x="0" y="-1"/>
            <a:ext cx="9144000" cy="1655763"/>
          </a:xfrm>
          <a:prstGeom prst="rect">
            <a:avLst/>
          </a:prstGeom>
          <a:solidFill>
            <a:srgbClr val="053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l="902"/>
          <a:stretch/>
        </p:blipFill>
        <p:spPr>
          <a:xfrm>
            <a:off x="1293962" y="82711"/>
            <a:ext cx="6606692" cy="1600040"/>
          </a:xfrm>
          <a:prstGeom prst="rect">
            <a:avLst/>
          </a:prstGeom>
        </p:spPr>
      </p:pic>
      <p:cxnSp>
        <p:nvCxnSpPr>
          <p:cNvPr id="8" name="Straight Connector 7"/>
          <p:cNvCxnSpPr/>
          <p:nvPr userDrawn="1"/>
        </p:nvCxnSpPr>
        <p:spPr>
          <a:xfrm>
            <a:off x="-4763" y="1665499"/>
            <a:ext cx="9144000" cy="0"/>
          </a:xfrm>
          <a:prstGeom prst="line">
            <a:avLst/>
          </a:prstGeom>
          <a:ln w="31750">
            <a:solidFill>
              <a:srgbClr val="EAB200"/>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0" y="6119778"/>
            <a:ext cx="9144000" cy="743111"/>
          </a:xfrm>
          <a:prstGeom prst="rect">
            <a:avLst/>
          </a:prstGeom>
          <a:solidFill>
            <a:srgbClr val="053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p:cNvCxnSpPr/>
          <p:nvPr userDrawn="1"/>
        </p:nvCxnSpPr>
        <p:spPr>
          <a:xfrm>
            <a:off x="0" y="6113977"/>
            <a:ext cx="9144000" cy="0"/>
          </a:xfrm>
          <a:prstGeom prst="line">
            <a:avLst/>
          </a:prstGeom>
          <a:ln w="31750">
            <a:solidFill>
              <a:srgbClr val="EAB200"/>
            </a:solidFil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35E431B3-EF8A-4742-980B-4A8033D1FE3F}"/>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401035" y="6053394"/>
            <a:ext cx="704860" cy="804606"/>
          </a:xfrm>
          <a:prstGeom prst="rect">
            <a:avLst/>
          </a:prstGeom>
        </p:spPr>
      </p:pic>
    </p:spTree>
    <p:extLst>
      <p:ext uri="{BB962C8B-B14F-4D97-AF65-F5344CB8AC3E}">
        <p14:creationId xmlns:p14="http://schemas.microsoft.com/office/powerpoint/2010/main" val="39302394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8" name="Rectangle 17"/>
          <p:cNvSpPr/>
          <p:nvPr userDrawn="1"/>
        </p:nvSpPr>
        <p:spPr>
          <a:xfrm>
            <a:off x="0" y="0"/>
            <a:ext cx="9144000" cy="1751271"/>
          </a:xfrm>
          <a:prstGeom prst="rect">
            <a:avLst/>
          </a:prstGeom>
          <a:solidFill>
            <a:srgbClr val="053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userDrawn="1"/>
        </p:nvSpPr>
        <p:spPr>
          <a:xfrm>
            <a:off x="0" y="6119778"/>
            <a:ext cx="9144000" cy="743111"/>
          </a:xfrm>
          <a:prstGeom prst="rect">
            <a:avLst/>
          </a:prstGeom>
          <a:solidFill>
            <a:srgbClr val="053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p:cNvCxnSpPr/>
          <p:nvPr userDrawn="1"/>
        </p:nvCxnSpPr>
        <p:spPr>
          <a:xfrm>
            <a:off x="0" y="1751271"/>
            <a:ext cx="9144000" cy="0"/>
          </a:xfrm>
          <a:prstGeom prst="line">
            <a:avLst/>
          </a:prstGeom>
          <a:ln w="31750">
            <a:solidFill>
              <a:srgbClr val="EAB200"/>
            </a:solidFill>
          </a:ln>
        </p:spPr>
        <p:style>
          <a:lnRef idx="1">
            <a:schemeClr val="accent1"/>
          </a:lnRef>
          <a:fillRef idx="0">
            <a:schemeClr val="accent1"/>
          </a:fillRef>
          <a:effectRef idx="0">
            <a:schemeClr val="accent1"/>
          </a:effectRef>
          <a:fontRef idx="minor">
            <a:schemeClr val="tx1"/>
          </a:fontRef>
        </p:style>
      </p:cxnSp>
      <p:pic>
        <p:nvPicPr>
          <p:cNvPr id="22" name="Picture 21"/>
          <p:cNvPicPr>
            <a:picLocks noChangeAspect="1"/>
          </p:cNvPicPr>
          <p:nvPr userDrawn="1"/>
        </p:nvPicPr>
        <p:blipFill rotWithShape="1">
          <a:blip r:embed="rId2" cstate="print">
            <a:extLst>
              <a:ext uri="{28A0092B-C50C-407E-A947-70E740481C1C}">
                <a14:useLocalDpi xmlns:a14="http://schemas.microsoft.com/office/drawing/2010/main" val="0"/>
              </a:ext>
            </a:extLst>
          </a:blip>
          <a:srcRect l="1985" t="1" r="-1" b="1645"/>
          <a:stretch/>
        </p:blipFill>
        <p:spPr>
          <a:xfrm>
            <a:off x="690112" y="6124668"/>
            <a:ext cx="3034837" cy="730887"/>
          </a:xfrm>
          <a:prstGeom prst="rect">
            <a:avLst/>
          </a:prstGeom>
        </p:spPr>
      </p:pic>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p>
        </p:txBody>
      </p:sp>
      <p:cxnSp>
        <p:nvCxnSpPr>
          <p:cNvPr id="24" name="Straight Connector 23"/>
          <p:cNvCxnSpPr/>
          <p:nvPr userDrawn="1"/>
        </p:nvCxnSpPr>
        <p:spPr>
          <a:xfrm>
            <a:off x="0" y="6113977"/>
            <a:ext cx="9144000" cy="0"/>
          </a:xfrm>
          <a:prstGeom prst="line">
            <a:avLst/>
          </a:prstGeom>
          <a:ln w="31750">
            <a:solidFill>
              <a:srgbClr val="EAB200"/>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sz="half" idx="1"/>
          </p:nvPr>
        </p:nvSpPr>
        <p:spPr>
          <a:xfrm>
            <a:off x="628650" y="1825625"/>
            <a:ext cx="3886200" cy="416496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16496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1" name="Picture 10">
            <a:extLst>
              <a:ext uri="{FF2B5EF4-FFF2-40B4-BE49-F238E27FC236}">
                <a16:creationId xmlns:a16="http://schemas.microsoft.com/office/drawing/2014/main" id="{8BA7956C-29A0-4701-BA2C-283D224D60E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401035" y="6053394"/>
            <a:ext cx="704860" cy="804606"/>
          </a:xfrm>
          <a:prstGeom prst="rect">
            <a:avLst/>
          </a:prstGeom>
        </p:spPr>
      </p:pic>
    </p:spTree>
    <p:extLst>
      <p:ext uri="{BB962C8B-B14F-4D97-AF65-F5344CB8AC3E}">
        <p14:creationId xmlns:p14="http://schemas.microsoft.com/office/powerpoint/2010/main" val="85252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userDrawn="1"/>
        </p:nvSpPr>
        <p:spPr>
          <a:xfrm>
            <a:off x="0" y="0"/>
            <a:ext cx="9144000" cy="1751271"/>
          </a:xfrm>
          <a:prstGeom prst="rect">
            <a:avLst/>
          </a:prstGeom>
          <a:solidFill>
            <a:srgbClr val="053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p:cNvSpPr>
            <a:spLocks noGrp="1"/>
          </p:cNvSpPr>
          <p:nvPr>
            <p:ph type="title"/>
          </p:nvPr>
        </p:nvSpPr>
        <p:spPr>
          <a:xfrm>
            <a:off x="629841" y="365126"/>
            <a:ext cx="7886700" cy="1325563"/>
          </a:xfrm>
        </p:spPr>
        <p:txBody>
          <a:bodyPr/>
          <a:lstStyle>
            <a:lvl1pPr>
              <a:defRPr>
                <a:solidFill>
                  <a:schemeClr val="bg1"/>
                </a:solidFill>
              </a:defRPr>
            </a:lvl1pPr>
          </a:lstStyle>
          <a:p>
            <a:r>
              <a:rPr lang="en-US"/>
              <a:t>Click to edit Master title style</a:t>
            </a:r>
          </a:p>
        </p:txBody>
      </p:sp>
      <p:sp>
        <p:nvSpPr>
          <p:cNvPr id="3" name="Text Placeholder 2"/>
          <p:cNvSpPr>
            <a:spLocks noGrp="1"/>
          </p:cNvSpPr>
          <p:nvPr>
            <p:ph type="body" idx="1"/>
          </p:nvPr>
        </p:nvSpPr>
        <p:spPr>
          <a:xfrm>
            <a:off x="629842" y="18450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668975"/>
            <a:ext cx="3868340" cy="33844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8450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668975"/>
            <a:ext cx="3887391" cy="33844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Rectangle 10"/>
          <p:cNvSpPr/>
          <p:nvPr userDrawn="1"/>
        </p:nvSpPr>
        <p:spPr>
          <a:xfrm>
            <a:off x="0" y="6119778"/>
            <a:ext cx="9144000" cy="743111"/>
          </a:xfrm>
          <a:prstGeom prst="rect">
            <a:avLst/>
          </a:prstGeom>
          <a:solidFill>
            <a:srgbClr val="053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userDrawn="1"/>
        </p:nvCxnSpPr>
        <p:spPr>
          <a:xfrm>
            <a:off x="0" y="1751271"/>
            <a:ext cx="9144000" cy="0"/>
          </a:xfrm>
          <a:prstGeom prst="line">
            <a:avLst/>
          </a:prstGeom>
          <a:ln w="31750">
            <a:solidFill>
              <a:srgbClr val="EAB200"/>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userDrawn="1"/>
        </p:nvPicPr>
        <p:blipFill rotWithShape="1">
          <a:blip r:embed="rId2" cstate="print">
            <a:extLst>
              <a:ext uri="{28A0092B-C50C-407E-A947-70E740481C1C}">
                <a14:useLocalDpi xmlns:a14="http://schemas.microsoft.com/office/drawing/2010/main" val="0"/>
              </a:ext>
            </a:extLst>
          </a:blip>
          <a:srcRect l="1985" t="1" r="-1" b="1645"/>
          <a:stretch/>
        </p:blipFill>
        <p:spPr>
          <a:xfrm>
            <a:off x="690112" y="6124668"/>
            <a:ext cx="3034837" cy="730887"/>
          </a:xfrm>
          <a:prstGeom prst="rect">
            <a:avLst/>
          </a:prstGeom>
        </p:spPr>
      </p:pic>
      <p:cxnSp>
        <p:nvCxnSpPr>
          <p:cNvPr id="15" name="Straight Connector 14"/>
          <p:cNvCxnSpPr/>
          <p:nvPr userDrawn="1"/>
        </p:nvCxnSpPr>
        <p:spPr>
          <a:xfrm>
            <a:off x="0" y="6113977"/>
            <a:ext cx="9144000" cy="0"/>
          </a:xfrm>
          <a:prstGeom prst="line">
            <a:avLst/>
          </a:prstGeom>
          <a:ln w="31750">
            <a:solidFill>
              <a:srgbClr val="EAB200"/>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097BCABA-2D79-406F-8947-2F6BF9D30CC6}"/>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401035" y="6053394"/>
            <a:ext cx="704860" cy="804606"/>
          </a:xfrm>
          <a:prstGeom prst="rect">
            <a:avLst/>
          </a:prstGeom>
        </p:spPr>
      </p:pic>
    </p:spTree>
    <p:extLst>
      <p:ext uri="{BB962C8B-B14F-4D97-AF65-F5344CB8AC3E}">
        <p14:creationId xmlns:p14="http://schemas.microsoft.com/office/powerpoint/2010/main" val="3764031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userDrawn="1"/>
        </p:nvSpPr>
        <p:spPr>
          <a:xfrm>
            <a:off x="0" y="0"/>
            <a:ext cx="9144000" cy="1751271"/>
          </a:xfrm>
          <a:prstGeom prst="rect">
            <a:avLst/>
          </a:prstGeom>
          <a:solidFill>
            <a:srgbClr val="053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7" name="Straight Connector 6"/>
          <p:cNvCxnSpPr/>
          <p:nvPr userDrawn="1"/>
        </p:nvCxnSpPr>
        <p:spPr>
          <a:xfrm>
            <a:off x="0" y="1751271"/>
            <a:ext cx="9144000" cy="0"/>
          </a:xfrm>
          <a:prstGeom prst="line">
            <a:avLst/>
          </a:prstGeom>
          <a:ln w="31750">
            <a:solidFill>
              <a:srgbClr val="EAB200"/>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p>
        </p:txBody>
      </p:sp>
    </p:spTree>
    <p:extLst>
      <p:ext uri="{BB962C8B-B14F-4D97-AF65-F5344CB8AC3E}">
        <p14:creationId xmlns:p14="http://schemas.microsoft.com/office/powerpoint/2010/main" val="2428937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userDrawn="1"/>
        </p:nvSpPr>
        <p:spPr>
          <a:xfrm>
            <a:off x="0" y="6119778"/>
            <a:ext cx="9144000" cy="743111"/>
          </a:xfrm>
          <a:prstGeom prst="rect">
            <a:avLst/>
          </a:prstGeom>
          <a:solidFill>
            <a:srgbClr val="053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userDrawn="1"/>
        </p:nvPicPr>
        <p:blipFill rotWithShape="1">
          <a:blip r:embed="rId2" cstate="print">
            <a:extLst>
              <a:ext uri="{28A0092B-C50C-407E-A947-70E740481C1C}">
                <a14:useLocalDpi xmlns:a14="http://schemas.microsoft.com/office/drawing/2010/main" val="0"/>
              </a:ext>
            </a:extLst>
          </a:blip>
          <a:srcRect l="1985" t="1" r="-1" b="1645"/>
          <a:stretch/>
        </p:blipFill>
        <p:spPr>
          <a:xfrm>
            <a:off x="690112" y="6124668"/>
            <a:ext cx="3034837" cy="730887"/>
          </a:xfrm>
          <a:prstGeom prst="rect">
            <a:avLst/>
          </a:prstGeom>
        </p:spPr>
      </p:pic>
      <p:cxnSp>
        <p:nvCxnSpPr>
          <p:cNvPr id="8" name="Straight Connector 7"/>
          <p:cNvCxnSpPr/>
          <p:nvPr userDrawn="1"/>
        </p:nvCxnSpPr>
        <p:spPr>
          <a:xfrm>
            <a:off x="0" y="6113977"/>
            <a:ext cx="9144000" cy="0"/>
          </a:xfrm>
          <a:prstGeom prst="line">
            <a:avLst/>
          </a:prstGeom>
          <a:ln w="31750">
            <a:solidFill>
              <a:srgbClr val="EAB200"/>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CAC11FA2-72F4-418E-9312-615166813B3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401035" y="6053394"/>
            <a:ext cx="704860" cy="804606"/>
          </a:xfrm>
          <a:prstGeom prst="rect">
            <a:avLst/>
          </a:prstGeom>
        </p:spPr>
      </p:pic>
    </p:spTree>
    <p:extLst>
      <p:ext uri="{BB962C8B-B14F-4D97-AF65-F5344CB8AC3E}">
        <p14:creationId xmlns:p14="http://schemas.microsoft.com/office/powerpoint/2010/main" val="1728059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Rectangle 7"/>
          <p:cNvSpPr/>
          <p:nvPr userDrawn="1"/>
        </p:nvSpPr>
        <p:spPr>
          <a:xfrm>
            <a:off x="0" y="6119778"/>
            <a:ext cx="9144000" cy="743111"/>
          </a:xfrm>
          <a:prstGeom prst="rect">
            <a:avLst/>
          </a:prstGeom>
          <a:solidFill>
            <a:srgbClr val="053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1985" t="1" r="-1" b="1645"/>
          <a:stretch/>
        </p:blipFill>
        <p:spPr>
          <a:xfrm>
            <a:off x="690112" y="6124668"/>
            <a:ext cx="3034837" cy="730887"/>
          </a:xfrm>
          <a:prstGeom prst="rect">
            <a:avLst/>
          </a:prstGeom>
        </p:spPr>
      </p:pic>
      <p:cxnSp>
        <p:nvCxnSpPr>
          <p:cNvPr id="11" name="Straight Connector 10"/>
          <p:cNvCxnSpPr/>
          <p:nvPr userDrawn="1"/>
        </p:nvCxnSpPr>
        <p:spPr>
          <a:xfrm>
            <a:off x="0" y="6113977"/>
            <a:ext cx="9144000" cy="0"/>
          </a:xfrm>
          <a:prstGeom prst="line">
            <a:avLst/>
          </a:prstGeom>
          <a:ln w="31750">
            <a:solidFill>
              <a:srgbClr val="EAB200"/>
            </a:solidFill>
          </a:ln>
        </p:spPr>
        <p:style>
          <a:lnRef idx="1">
            <a:schemeClr val="accent1"/>
          </a:lnRef>
          <a:fillRef idx="0">
            <a:schemeClr val="accent1"/>
          </a:fillRef>
          <a:effectRef idx="0">
            <a:schemeClr val="accent1"/>
          </a:effectRef>
          <a:fontRef idx="minor">
            <a:schemeClr val="tx1"/>
          </a:fontRef>
        </p:style>
      </p:cxnSp>
      <p:pic>
        <p:nvPicPr>
          <p:cNvPr id="12" name="Picture 11">
            <a:extLst>
              <a:ext uri="{FF2B5EF4-FFF2-40B4-BE49-F238E27FC236}">
                <a16:creationId xmlns:a16="http://schemas.microsoft.com/office/drawing/2014/main" id="{55817AC0-320A-4FB9-89E9-DAF0E6ADDF6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401035" y="6053394"/>
            <a:ext cx="704860" cy="804606"/>
          </a:xfrm>
          <a:prstGeom prst="rect">
            <a:avLst/>
          </a:prstGeom>
        </p:spPr>
      </p:pic>
    </p:spTree>
    <p:extLst>
      <p:ext uri="{BB962C8B-B14F-4D97-AF65-F5344CB8AC3E}">
        <p14:creationId xmlns:p14="http://schemas.microsoft.com/office/powerpoint/2010/main" val="2591820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Rectangle 7"/>
          <p:cNvSpPr/>
          <p:nvPr userDrawn="1"/>
        </p:nvSpPr>
        <p:spPr>
          <a:xfrm>
            <a:off x="0" y="6119778"/>
            <a:ext cx="9144000" cy="743111"/>
          </a:xfrm>
          <a:prstGeom prst="rect">
            <a:avLst/>
          </a:prstGeom>
          <a:solidFill>
            <a:srgbClr val="053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1985" t="1" r="-1" b="1645"/>
          <a:stretch/>
        </p:blipFill>
        <p:spPr>
          <a:xfrm>
            <a:off x="690112" y="6124668"/>
            <a:ext cx="3034837" cy="730887"/>
          </a:xfrm>
          <a:prstGeom prst="rect">
            <a:avLst/>
          </a:prstGeom>
        </p:spPr>
      </p:pic>
      <p:cxnSp>
        <p:nvCxnSpPr>
          <p:cNvPr id="11" name="Straight Connector 10"/>
          <p:cNvCxnSpPr/>
          <p:nvPr userDrawn="1"/>
        </p:nvCxnSpPr>
        <p:spPr>
          <a:xfrm>
            <a:off x="0" y="6113977"/>
            <a:ext cx="9144000" cy="0"/>
          </a:xfrm>
          <a:prstGeom prst="line">
            <a:avLst/>
          </a:prstGeom>
          <a:ln w="31750">
            <a:solidFill>
              <a:srgbClr val="EAB200"/>
            </a:solidFill>
          </a:ln>
        </p:spPr>
        <p:style>
          <a:lnRef idx="1">
            <a:schemeClr val="accent1"/>
          </a:lnRef>
          <a:fillRef idx="0">
            <a:schemeClr val="accent1"/>
          </a:fillRef>
          <a:effectRef idx="0">
            <a:schemeClr val="accent1"/>
          </a:effectRef>
          <a:fontRef idx="minor">
            <a:schemeClr val="tx1"/>
          </a:fontRef>
        </p:style>
      </p:cxnSp>
      <p:pic>
        <p:nvPicPr>
          <p:cNvPr id="12" name="Picture 11">
            <a:extLst>
              <a:ext uri="{FF2B5EF4-FFF2-40B4-BE49-F238E27FC236}">
                <a16:creationId xmlns:a16="http://schemas.microsoft.com/office/drawing/2014/main" id="{D551C795-B72C-4431-A8F0-997E45C8C3A6}"/>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401035" y="6053394"/>
            <a:ext cx="704860" cy="804606"/>
          </a:xfrm>
          <a:prstGeom prst="rect">
            <a:avLst/>
          </a:prstGeom>
        </p:spPr>
      </p:pic>
    </p:spTree>
    <p:extLst>
      <p:ext uri="{BB962C8B-B14F-4D97-AF65-F5344CB8AC3E}">
        <p14:creationId xmlns:p14="http://schemas.microsoft.com/office/powerpoint/2010/main" val="2901328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85F619-E439-4AB0-ADCC-ECAE30186E5B}" type="datetimeFigureOut">
              <a:rPr lang="en-US" smtClean="0"/>
              <a:t>12/20/2022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437202-3DA8-4B0D-AD66-74F7DDA8A1F1}" type="slidenum">
              <a:rPr lang="en-US" smtClean="0"/>
              <a:t>‹#›</a:t>
            </a:fld>
            <a:endParaRPr lang="en-US"/>
          </a:p>
        </p:txBody>
      </p:sp>
    </p:spTree>
    <p:extLst>
      <p:ext uri="{BB962C8B-B14F-4D97-AF65-F5344CB8AC3E}">
        <p14:creationId xmlns:p14="http://schemas.microsoft.com/office/powerpoint/2010/main" val="18631358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hyperlink" Target="https://www.esri.com/arcgis-blog/products/arcgis-online/announcements/2022-arcgis-online-year-in-review/" TargetMode="External"/><Relationship Id="rId7"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www.esri.com/arcgis-blog/products/arcgis-living-atlas/mapping/make-this-weird-paper-globe-ornament-please/" TargetMode="External"/><Relationship Id="rId5" Type="http://schemas.openxmlformats.org/officeDocument/2006/relationships/hyperlink" Target="https://www.esri.com/arcgis-blog/products/arcgis-online/mapping/searching-for-features-in-maps-and-apps/" TargetMode="External"/><Relationship Id="rId4" Type="http://schemas.openxmlformats.org/officeDocument/2006/relationships/hyperlink" Target="https://www.esri.com/arcgis-blog/products/arcgis-living-atlas/announcements/updates-to-american-community-survey-layers-now-available-in-arcgis-living-atlas-2/" TargetMode="External"/><Relationship Id="rId9"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hyperlink" Target="https://central.gis.lacounty.gov/committees/data-committe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mailto:egis@isd.lacounty.gov" TargetMode="External"/><Relationship Id="rId5" Type="http://schemas.openxmlformats.org/officeDocument/2006/relationships/hyperlink" Target="mailto:rgraham@isd.lacounty.gov" TargetMode="External"/><Relationship Id="rId4" Type="http://schemas.openxmlformats.org/officeDocument/2006/relationships/hyperlink" Target="https://lacounty.sharepoint.com/:f:/t/GISDataCommittee/Eor0M0RDytxCunVFuFo5UMEBbt9nLoTmPQDW8AICzuha1A?e=5bMq8K"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forms.office.com/g/EyqQQVeWz5"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file.lacounty.gov/SDSInter/bos/supdocs/174011.pdf#search=%22CAMS%22" TargetMode="External"/><Relationship Id="rId4" Type="http://schemas.openxmlformats.org/officeDocument/2006/relationships/hyperlink" Target="https://storymaps.arcgis.com/stories/3650851cefc944bd918dd846f5ce394b"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002060"/>
            </a:gs>
            <a:gs pos="100000">
              <a:srgbClr val="053D70"/>
            </a:gs>
          </a:gsLst>
          <a:lin ang="5400000" scaled="1"/>
        </a:gradFill>
        <a:effectLst/>
      </p:bgPr>
    </p:bg>
    <p:spTree>
      <p:nvGrpSpPr>
        <p:cNvPr id="1" name=""/>
        <p:cNvGrpSpPr/>
        <p:nvPr/>
      </p:nvGrpSpPr>
      <p:grpSpPr>
        <a:xfrm>
          <a:off x="0" y="0"/>
          <a:ext cx="0" cy="0"/>
          <a:chOff x="0" y="0"/>
          <a:chExt cx="0" cy="0"/>
        </a:xfrm>
      </p:grpSpPr>
      <p:sp useBgFill="1">
        <p:nvSpPr>
          <p:cNvPr id="29" name="Rectangle 19">
            <a:extLst>
              <a:ext uri="{FF2B5EF4-FFF2-40B4-BE49-F238E27FC236}">
                <a16:creationId xmlns:a16="http://schemas.microsoft.com/office/drawing/2014/main" id="{1ACA2EA0-FFD3-42EC-9406-B595015ED9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0" name="Rectangle 21">
            <a:extLst>
              <a:ext uri="{FF2B5EF4-FFF2-40B4-BE49-F238E27FC236}">
                <a16:creationId xmlns:a16="http://schemas.microsoft.com/office/drawing/2014/main" id="{D5288BCE-665C-472A-8C43-664BCFA31E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6571" y="1247775"/>
            <a:ext cx="6858000" cy="3007447"/>
          </a:xfrm>
          <a:prstGeom prst="rect">
            <a:avLst/>
          </a:prstGeom>
          <a:solidFill>
            <a:schemeClr val="bg1"/>
          </a:solidFill>
          <a:ln w="12700">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Title 2"/>
          <p:cNvSpPr>
            <a:spLocks noGrp="1"/>
          </p:cNvSpPr>
          <p:nvPr>
            <p:ph type="title"/>
          </p:nvPr>
        </p:nvSpPr>
        <p:spPr>
          <a:xfrm>
            <a:off x="1353741" y="1442172"/>
            <a:ext cx="6436518" cy="2177328"/>
          </a:xfrm>
        </p:spPr>
        <p:txBody>
          <a:bodyPr vert="horz" lIns="91440" tIns="45720" rIns="91440" bIns="45720" rtlCol="0" anchor="ctr">
            <a:normAutofit/>
          </a:bodyPr>
          <a:lstStyle/>
          <a:p>
            <a:pPr algn="ctr"/>
            <a:r>
              <a:rPr lang="en-US" sz="5700" b="1" kern="1200">
                <a:solidFill>
                  <a:schemeClr val="tx1"/>
                </a:solidFill>
                <a:latin typeface="+mj-lt"/>
                <a:ea typeface="+mj-ea"/>
                <a:cs typeface="+mj-cs"/>
              </a:rPr>
              <a:t>eGIS Team Updates</a:t>
            </a:r>
            <a:endParaRPr lang="en-US" sz="5700" kern="1200">
              <a:solidFill>
                <a:schemeClr val="tx1"/>
              </a:solidFill>
              <a:latin typeface="+mj-lt"/>
              <a:ea typeface="+mj-ea"/>
              <a:cs typeface="+mj-cs"/>
            </a:endParaRPr>
          </a:p>
        </p:txBody>
      </p:sp>
      <p:sp>
        <p:nvSpPr>
          <p:cNvPr id="31" name="Rectangle: Rounded Corners 23">
            <a:extLst>
              <a:ext uri="{FF2B5EF4-FFF2-40B4-BE49-F238E27FC236}">
                <a16:creationId xmlns:a16="http://schemas.microsoft.com/office/drawing/2014/main" id="{46C57131-53A7-4C1A-BEA8-25F06A06AD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65904" y="3912322"/>
            <a:ext cx="5419335" cy="685800"/>
          </a:xfrm>
          <a:prstGeom prst="roundRect">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Content Placeholder 1"/>
          <p:cNvSpPr>
            <a:spLocks noGrp="1"/>
          </p:cNvSpPr>
          <p:nvPr>
            <p:ph idx="1"/>
          </p:nvPr>
        </p:nvSpPr>
        <p:spPr>
          <a:xfrm>
            <a:off x="1925241" y="3962400"/>
            <a:ext cx="5293518" cy="581025"/>
          </a:xfrm>
        </p:spPr>
        <p:txBody>
          <a:bodyPr vert="horz" lIns="91440" tIns="45720" rIns="91440" bIns="45720" rtlCol="0" anchor="ctr">
            <a:normAutofit/>
          </a:bodyPr>
          <a:lstStyle/>
          <a:p>
            <a:pPr marL="0" indent="0" algn="ctr">
              <a:spcAft>
                <a:spcPts val="300"/>
              </a:spcAft>
              <a:buNone/>
            </a:pPr>
            <a:r>
              <a:rPr lang="en-US" sz="2400">
                <a:solidFill>
                  <a:srgbClr val="FFFFFF"/>
                </a:solidFill>
              </a:rPr>
              <a:t>December 2022</a:t>
            </a:r>
            <a:endParaRPr lang="en-US" sz="2400" kern="1200">
              <a:solidFill>
                <a:srgbClr val="FFFFFF"/>
              </a:solidFill>
              <a:latin typeface="+mn-lt"/>
              <a:ea typeface="+mn-ea"/>
              <a:cs typeface="+mn-cs"/>
            </a:endParaRPr>
          </a:p>
        </p:txBody>
      </p:sp>
    </p:spTree>
    <p:extLst>
      <p:ext uri="{BB962C8B-B14F-4D97-AF65-F5344CB8AC3E}">
        <p14:creationId xmlns:p14="http://schemas.microsoft.com/office/powerpoint/2010/main" val="4682064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6"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20" y="1904672"/>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350041" y="1735252"/>
            <a:ext cx="2401025" cy="3387497"/>
          </a:xfrm>
        </p:spPr>
        <p:txBody>
          <a:bodyPr vert="horz" lIns="91440" tIns="45720" rIns="91440" bIns="45720" rtlCol="0" anchor="ctr">
            <a:normAutofit/>
          </a:bodyPr>
          <a:lstStyle/>
          <a:p>
            <a:pPr algn="ctr"/>
            <a:r>
              <a:rPr lang="en-US" sz="5400" b="1">
                <a:solidFill>
                  <a:srgbClr val="FFFFFF"/>
                </a:solidFill>
              </a:rPr>
              <a:t>LARIAC </a:t>
            </a:r>
            <a:r>
              <a:rPr lang="en-US" sz="3500">
                <a:solidFill>
                  <a:srgbClr val="FFFFFF"/>
                </a:solidFill>
              </a:rPr>
              <a:t>(An)</a:t>
            </a:r>
            <a:endParaRPr lang="en-US" sz="3500" kern="1200">
              <a:solidFill>
                <a:srgbClr val="FFFFFF"/>
              </a:solidFill>
              <a:latin typeface="+mj-lt"/>
              <a:ea typeface="+mj-ea"/>
              <a:cs typeface="+mj-cs"/>
            </a:endParaRPr>
          </a:p>
        </p:txBody>
      </p:sp>
      <p:sp>
        <p:nvSpPr>
          <p:cNvPr id="2" name="Content Placeholder 1"/>
          <p:cNvSpPr>
            <a:spLocks noGrp="1"/>
          </p:cNvSpPr>
          <p:nvPr>
            <p:ph idx="1"/>
          </p:nvPr>
        </p:nvSpPr>
        <p:spPr>
          <a:xfrm>
            <a:off x="3028370" y="40500"/>
            <a:ext cx="6071330" cy="6776999"/>
          </a:xfrm>
        </p:spPr>
        <p:txBody>
          <a:bodyPr vert="horz" lIns="91440" tIns="45720" rIns="91440" bIns="45720" rtlCol="0" anchor="t">
            <a:normAutofit/>
          </a:bodyPr>
          <a:lstStyle/>
          <a:p>
            <a:pPr>
              <a:spcAft>
                <a:spcPts val="300"/>
              </a:spcAft>
            </a:pPr>
            <a:endParaRPr lang="en-US" sz="1400"/>
          </a:p>
          <a:p>
            <a:pPr marL="0" indent="0">
              <a:spcAft>
                <a:spcPts val="300"/>
              </a:spcAft>
              <a:buNone/>
            </a:pPr>
            <a:endParaRPr lang="en-US" sz="1600"/>
          </a:p>
          <a:p>
            <a:pPr marL="0" indent="0">
              <a:spcAft>
                <a:spcPts val="300"/>
              </a:spcAft>
              <a:buNone/>
            </a:pPr>
            <a:endParaRPr lang="en-US" sz="1600"/>
          </a:p>
        </p:txBody>
      </p:sp>
      <p:sp>
        <p:nvSpPr>
          <p:cNvPr id="12" name="Content Placeholder 1">
            <a:extLst>
              <a:ext uri="{FF2B5EF4-FFF2-40B4-BE49-F238E27FC236}">
                <a16:creationId xmlns:a16="http://schemas.microsoft.com/office/drawing/2014/main" id="{488F15B6-59ED-457A-935C-14D3664AA64A}"/>
              </a:ext>
            </a:extLst>
          </p:cNvPr>
          <p:cNvSpPr txBox="1">
            <a:spLocks/>
          </p:cNvSpPr>
          <p:nvPr/>
        </p:nvSpPr>
        <p:spPr>
          <a:xfrm>
            <a:off x="3030083" y="40338"/>
            <a:ext cx="6071330" cy="6776999"/>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Aft>
                <a:spcPts val="300"/>
              </a:spcAft>
            </a:pPr>
            <a:endParaRPr lang="en-US" sz="1600"/>
          </a:p>
          <a:p>
            <a:pPr>
              <a:spcAft>
                <a:spcPts val="300"/>
              </a:spcAft>
            </a:pPr>
            <a:endParaRPr lang="en-US" sz="1600"/>
          </a:p>
        </p:txBody>
      </p:sp>
      <p:sp>
        <p:nvSpPr>
          <p:cNvPr id="14" name="Content Placeholder 1">
            <a:extLst>
              <a:ext uri="{FF2B5EF4-FFF2-40B4-BE49-F238E27FC236}">
                <a16:creationId xmlns:a16="http://schemas.microsoft.com/office/drawing/2014/main" id="{4C0B3B69-E9B9-4BBF-AE60-C42CE3FF67EC}"/>
              </a:ext>
            </a:extLst>
          </p:cNvPr>
          <p:cNvSpPr txBox="1">
            <a:spLocks/>
          </p:cNvSpPr>
          <p:nvPr/>
        </p:nvSpPr>
        <p:spPr>
          <a:xfrm>
            <a:off x="3058191" y="41817"/>
            <a:ext cx="6071330" cy="6776999"/>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Aft>
                <a:spcPts val="300"/>
              </a:spcAft>
            </a:pPr>
            <a:endParaRPr lang="en-US" sz="1600"/>
          </a:p>
          <a:p>
            <a:pPr>
              <a:spcAft>
                <a:spcPts val="300"/>
              </a:spcAft>
            </a:pPr>
            <a:endParaRPr lang="en-US" sz="1600"/>
          </a:p>
        </p:txBody>
      </p:sp>
      <p:sp>
        <p:nvSpPr>
          <p:cNvPr id="16" name="TextBox 15">
            <a:extLst>
              <a:ext uri="{FF2B5EF4-FFF2-40B4-BE49-F238E27FC236}">
                <a16:creationId xmlns:a16="http://schemas.microsoft.com/office/drawing/2014/main" id="{2ABE59B7-7598-41E2-AB1E-3A4C4F252392}"/>
              </a:ext>
            </a:extLst>
          </p:cNvPr>
          <p:cNvSpPr txBox="1"/>
          <p:nvPr/>
        </p:nvSpPr>
        <p:spPr>
          <a:xfrm>
            <a:off x="3429073" y="410877"/>
            <a:ext cx="4995836" cy="5355312"/>
          </a:xfrm>
          <a:prstGeom prst="rect">
            <a:avLst/>
          </a:prstGeom>
          <a:noFill/>
        </p:spPr>
        <p:txBody>
          <a:bodyPr wrap="square">
            <a:spAutoFit/>
          </a:bodyPr>
          <a:lstStyle/>
          <a:p>
            <a:pPr marL="342900" marR="0" lvl="0" indent="-342900" algn="just">
              <a:spcBef>
                <a:spcPts val="0"/>
              </a:spcBef>
              <a:spcAft>
                <a:spcPts val="0"/>
              </a:spcAft>
              <a:buFont typeface="Symbol" panose="05050102010706020507" pitchFamily="18" charset="2"/>
              <a:buChar char=""/>
            </a:pPr>
            <a:r>
              <a:rPr lang="en-US" sz="1800">
                <a:effectLst/>
                <a:latin typeface="Calibri" panose="020F0502020204030204" pitchFamily="34" charset="0"/>
                <a:ea typeface="Times New Roman" panose="02020603050405020304" pitchFamily="18" charset="0"/>
              </a:rPr>
              <a:t>The application for USGS BAA grant for LiDAR acquisition (over $592K) has been accepted and recommended for funding on December 6, 2022. In addition, the GIO has secured additional $300K funding commitment from California Natural Resource Agency and another $20K from USGS Pasadena Earthquake Office.   </a:t>
            </a:r>
          </a:p>
          <a:p>
            <a:pPr marR="0" lvl="0" algn="just">
              <a:spcBef>
                <a:spcPts val="0"/>
              </a:spcBef>
              <a:spcAft>
                <a:spcPts val="0"/>
              </a:spcAft>
            </a:pPr>
            <a:r>
              <a:rPr lang="en-US" sz="1800">
                <a:effectLst/>
                <a:latin typeface="Calibri" panose="020F0502020204030204" pitchFamily="34" charset="0"/>
                <a:ea typeface="Times New Roman" panose="02020603050405020304" pitchFamily="18" charset="0"/>
              </a:rPr>
              <a:t> </a:t>
            </a:r>
            <a:endParaRPr lang="en-US" sz="1800">
              <a:effectLst/>
              <a:latin typeface="Calibri" panose="020F0502020204030204" pitchFamily="34" charset="0"/>
              <a:ea typeface="Calibri" panose="020F0502020204030204" pitchFamily="34" charset="0"/>
            </a:endParaRPr>
          </a:p>
          <a:p>
            <a:pPr marL="342900" marR="0" lvl="0" indent="-342900" algn="just">
              <a:spcBef>
                <a:spcPts val="0"/>
              </a:spcBef>
              <a:spcAft>
                <a:spcPts val="0"/>
              </a:spcAft>
              <a:buFont typeface="Symbol" panose="05050102010706020507" pitchFamily="18" charset="2"/>
              <a:buChar char=""/>
            </a:pPr>
            <a:r>
              <a:rPr lang="en-US" sz="1800">
                <a:effectLst/>
                <a:latin typeface="Calibri" panose="020F0502020204030204" pitchFamily="34" charset="0"/>
                <a:ea typeface="Times New Roman" panose="02020603050405020304" pitchFamily="18" charset="0"/>
              </a:rPr>
              <a:t>Amendment No. 7 to extend the current contract with Pictometry for acquisition of digital aerial data for LARIAC 7 has been executed. Vendor is working on flight plans to start capturing as early as January 2023.</a:t>
            </a:r>
          </a:p>
          <a:p>
            <a:pPr marL="342900" marR="0" lvl="0" indent="-342900" algn="just">
              <a:spcBef>
                <a:spcPts val="0"/>
              </a:spcBef>
              <a:spcAft>
                <a:spcPts val="0"/>
              </a:spcAft>
              <a:buFont typeface="Symbol" panose="05050102010706020507" pitchFamily="18" charset="2"/>
              <a:buChar char=""/>
            </a:pPr>
            <a:endParaRPr lang="en-US" sz="1800">
              <a:effectLst/>
              <a:latin typeface="Calibri" panose="020F0502020204030204" pitchFamily="34" charset="0"/>
              <a:ea typeface="Calibri" panose="020F0502020204030204" pitchFamily="34" charset="0"/>
            </a:endParaRPr>
          </a:p>
          <a:p>
            <a:pPr marL="342900" marR="0" lvl="0" indent="-342900" algn="just">
              <a:spcBef>
                <a:spcPts val="0"/>
              </a:spcBef>
              <a:spcAft>
                <a:spcPts val="0"/>
              </a:spcAft>
              <a:buFont typeface="Symbol" panose="05050102010706020507" pitchFamily="18" charset="2"/>
              <a:buChar char=""/>
            </a:pPr>
            <a:r>
              <a:rPr lang="en-US" sz="1800">
                <a:effectLst/>
                <a:latin typeface="Calibri" panose="020F0502020204030204" pitchFamily="34" charset="0"/>
                <a:ea typeface="Times New Roman" panose="02020603050405020304" pitchFamily="18" charset="0"/>
              </a:rPr>
              <a:t>eGIS staff is working with ISD Contracting Division to prepare the Street-Level Data RFP to acquire high resolution 360-degree street-level imagery and LiDAR data of various areas within the County of Los Angeles</a:t>
            </a:r>
            <a:endParaRPr lang="en-US"/>
          </a:p>
        </p:txBody>
      </p:sp>
    </p:spTree>
    <p:extLst>
      <p:ext uri="{BB962C8B-B14F-4D97-AF65-F5344CB8AC3E}">
        <p14:creationId xmlns:p14="http://schemas.microsoft.com/office/powerpoint/2010/main" val="20461471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Rectangle 2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20" y="1904672"/>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350041" y="586855"/>
            <a:ext cx="2401025" cy="3387497"/>
          </a:xfrm>
        </p:spPr>
        <p:txBody>
          <a:bodyPr vert="horz" lIns="91440" tIns="45720" rIns="91440" bIns="45720" rtlCol="0" anchor="b">
            <a:normAutofit/>
          </a:bodyPr>
          <a:lstStyle/>
          <a:p>
            <a:pPr algn="ctr"/>
            <a:r>
              <a:rPr lang="en-US" sz="3500" b="1" kern="1200">
                <a:solidFill>
                  <a:srgbClr val="FFFFFF"/>
                </a:solidFill>
                <a:latin typeface="+mj-lt"/>
                <a:ea typeface="+mj-ea"/>
                <a:cs typeface="+mj-cs"/>
              </a:rPr>
              <a:t>ArcGIS Online </a:t>
            </a:r>
            <a:r>
              <a:rPr lang="en-US" sz="3500">
                <a:solidFill>
                  <a:srgbClr val="FFFFFF"/>
                </a:solidFill>
              </a:rPr>
              <a:t>(Shannon)</a:t>
            </a:r>
            <a:endParaRPr lang="en-US" sz="3500" kern="1200">
              <a:solidFill>
                <a:srgbClr val="FFFFFF"/>
              </a:solidFill>
              <a:latin typeface="+mj-lt"/>
              <a:ea typeface="+mj-ea"/>
              <a:cs typeface="+mj-cs"/>
            </a:endParaRPr>
          </a:p>
        </p:txBody>
      </p:sp>
      <p:sp>
        <p:nvSpPr>
          <p:cNvPr id="13" name="Content Placeholder 1">
            <a:extLst>
              <a:ext uri="{FF2B5EF4-FFF2-40B4-BE49-F238E27FC236}">
                <a16:creationId xmlns:a16="http://schemas.microsoft.com/office/drawing/2014/main" id="{3B5BE06A-1560-4952-A0D8-AA0F8F5478DD}"/>
              </a:ext>
            </a:extLst>
          </p:cNvPr>
          <p:cNvSpPr>
            <a:spLocks noGrp="1"/>
          </p:cNvSpPr>
          <p:nvPr>
            <p:ph idx="1"/>
          </p:nvPr>
        </p:nvSpPr>
        <p:spPr>
          <a:xfrm>
            <a:off x="3028370" y="394677"/>
            <a:ext cx="6115630" cy="6582498"/>
          </a:xfrm>
        </p:spPr>
        <p:txBody>
          <a:bodyPr vert="horz" lIns="91440" tIns="45720" rIns="91440" bIns="45720" rtlCol="0" anchor="t">
            <a:normAutofit/>
          </a:bodyPr>
          <a:lstStyle/>
          <a:p>
            <a:pPr marL="457200" lvl="1" indent="0">
              <a:spcAft>
                <a:spcPts val="300"/>
              </a:spcAft>
              <a:buNone/>
            </a:pPr>
            <a:r>
              <a:rPr lang="en-US" sz="2000" b="1"/>
              <a:t>LA County now has Hub Premium</a:t>
            </a:r>
          </a:p>
          <a:p>
            <a:pPr lvl="2">
              <a:spcAft>
                <a:spcPts val="300"/>
              </a:spcAft>
            </a:pPr>
            <a:r>
              <a:rPr lang="en-US" sz="1400"/>
              <a:t>New Layout elements</a:t>
            </a:r>
          </a:p>
          <a:p>
            <a:pPr lvl="2">
              <a:spcAft>
                <a:spcPts val="300"/>
              </a:spcAft>
            </a:pPr>
            <a:endParaRPr lang="en-US" sz="1400"/>
          </a:p>
          <a:p>
            <a:pPr lvl="2">
              <a:spcAft>
                <a:spcPts val="300"/>
              </a:spcAft>
            </a:pPr>
            <a:endParaRPr lang="en-US" sz="1400"/>
          </a:p>
          <a:p>
            <a:pPr marL="457200" lvl="1" indent="0">
              <a:spcAft>
                <a:spcPts val="300"/>
              </a:spcAft>
              <a:buNone/>
            </a:pPr>
            <a:endParaRPr lang="en-US" sz="1400" b="1"/>
          </a:p>
          <a:p>
            <a:pPr marL="457200" lvl="1" indent="0">
              <a:spcAft>
                <a:spcPts val="300"/>
              </a:spcAft>
              <a:buNone/>
            </a:pPr>
            <a:endParaRPr lang="en-US" sz="1400" b="1"/>
          </a:p>
          <a:p>
            <a:pPr lvl="2">
              <a:spcAft>
                <a:spcPts val="300"/>
              </a:spcAft>
            </a:pPr>
            <a:r>
              <a:rPr lang="en-US" sz="1400"/>
              <a:t>New Admin settings</a:t>
            </a:r>
          </a:p>
          <a:p>
            <a:pPr lvl="2">
              <a:spcAft>
                <a:spcPts val="300"/>
              </a:spcAft>
            </a:pPr>
            <a:endParaRPr lang="en-US" sz="1400" b="1"/>
          </a:p>
          <a:p>
            <a:pPr marL="457200" lvl="1" indent="0">
              <a:spcAft>
                <a:spcPts val="300"/>
              </a:spcAft>
              <a:buNone/>
            </a:pPr>
            <a:endParaRPr lang="en-US" sz="1400" b="1"/>
          </a:p>
          <a:p>
            <a:pPr lvl="2">
              <a:spcAft>
                <a:spcPts val="300"/>
              </a:spcAft>
            </a:pPr>
            <a:r>
              <a:rPr lang="en-US" sz="1400"/>
              <a:t>Initiative templates: premade or option to create your own</a:t>
            </a:r>
          </a:p>
          <a:p>
            <a:pPr marL="914400" lvl="2" indent="0">
              <a:spcAft>
                <a:spcPts val="300"/>
              </a:spcAft>
              <a:buNone/>
            </a:pPr>
            <a:endParaRPr lang="en-US" sz="1400"/>
          </a:p>
          <a:p>
            <a:pPr marL="457200" lvl="1" indent="0">
              <a:spcAft>
                <a:spcPts val="300"/>
              </a:spcAft>
              <a:buNone/>
            </a:pPr>
            <a:endParaRPr lang="en-US" sz="2000" b="1"/>
          </a:p>
          <a:p>
            <a:pPr marL="457200" lvl="1" indent="0">
              <a:spcAft>
                <a:spcPts val="300"/>
              </a:spcAft>
              <a:buNone/>
            </a:pPr>
            <a:endParaRPr lang="en-US" sz="2000" b="1"/>
          </a:p>
          <a:p>
            <a:pPr marL="457200" lvl="1" indent="0">
              <a:spcAft>
                <a:spcPts val="300"/>
              </a:spcAft>
              <a:buNone/>
            </a:pPr>
            <a:r>
              <a:rPr lang="en-US" sz="2000" b="1"/>
              <a:t>CEO-CIO Open Data Project</a:t>
            </a:r>
          </a:p>
          <a:p>
            <a:pPr marL="1143000" marR="0" lvl="2" indent="-228600" algn="l" defTabSz="914400" rtl="0" eaLnBrk="1" fontAlgn="auto" latinLnBrk="0" hangingPunct="1">
              <a:lnSpc>
                <a:spcPct val="90000"/>
              </a:lnSpc>
              <a:spcBef>
                <a:spcPts val="500"/>
              </a:spcBef>
              <a:spcAft>
                <a:spcPts val="300"/>
              </a:spcAft>
              <a:buClrTx/>
              <a:buSzTx/>
              <a:buFont typeface="Arial" panose="020B0604020202020204" pitchFamily="34" charset="0"/>
              <a:buChar char="•"/>
              <a:tabLst/>
              <a:defRPr/>
            </a:pPr>
            <a:r>
              <a:rPr kumimoji="0" lang="en-US" sz="1400" b="0" i="0" u="none" strike="noStrike" kern="1200" cap="none" spc="0" normalizeH="0" baseline="0" noProof="0">
                <a:ln>
                  <a:noFill/>
                </a:ln>
                <a:solidFill>
                  <a:prstClr val="black"/>
                </a:solidFill>
                <a:effectLst/>
                <a:uLnTx/>
                <a:uFillTx/>
                <a:latin typeface="Rockwell" panose="02060603020205020403"/>
                <a:ea typeface="+mn-ea"/>
                <a:cs typeface="+mn-cs"/>
              </a:rPr>
              <a:t>New custom user roles (</a:t>
            </a:r>
            <a:r>
              <a:rPr lang="en-US" sz="1400">
                <a:solidFill>
                  <a:prstClr val="black"/>
                </a:solidFill>
                <a:latin typeface="Rockwell" panose="02060603020205020403"/>
              </a:rPr>
              <a:t>example: Open Data Coordinator) </a:t>
            </a:r>
            <a:r>
              <a:rPr kumimoji="0" lang="en-US" sz="1400" b="0" i="0" u="none" strike="noStrike" kern="1200" cap="none" spc="0" normalizeH="0" baseline="0" noProof="0">
                <a:ln>
                  <a:noFill/>
                </a:ln>
                <a:solidFill>
                  <a:prstClr val="black"/>
                </a:solidFill>
                <a:effectLst/>
                <a:uLnTx/>
                <a:uFillTx/>
                <a:latin typeface="Rockwell" panose="02060603020205020403"/>
                <a:ea typeface="+mn-ea"/>
                <a:cs typeface="+mn-cs"/>
              </a:rPr>
              <a:t>and member categories coming soon</a:t>
            </a:r>
          </a:p>
          <a:p>
            <a:pPr marL="457200" lvl="1" indent="0">
              <a:spcAft>
                <a:spcPts val="300"/>
              </a:spcAft>
              <a:buNone/>
            </a:pPr>
            <a:r>
              <a:rPr lang="en-US" sz="2000" b="1"/>
              <a:t>For your reading enjoyment</a:t>
            </a:r>
          </a:p>
          <a:p>
            <a:pPr lvl="2">
              <a:spcAft>
                <a:spcPts val="300"/>
              </a:spcAft>
            </a:pPr>
            <a:r>
              <a:rPr lang="en-US" sz="1400">
                <a:solidFill>
                  <a:prstClr val="black"/>
                </a:solidFill>
                <a:latin typeface="Rockwell" panose="02060603020205020403"/>
                <a:hlinkClick r:id="rId3"/>
              </a:rPr>
              <a:t>Esri’s ArcGIS Online 2022 Year in Review</a:t>
            </a:r>
            <a:endParaRPr lang="en-US" sz="1400">
              <a:solidFill>
                <a:prstClr val="black"/>
              </a:solidFill>
              <a:latin typeface="Rockwell" panose="02060603020205020403"/>
            </a:endParaRPr>
          </a:p>
          <a:p>
            <a:pPr lvl="2">
              <a:spcAft>
                <a:spcPts val="300"/>
              </a:spcAft>
            </a:pPr>
            <a:r>
              <a:rPr lang="en-US" sz="1400">
                <a:solidFill>
                  <a:prstClr val="black"/>
                </a:solidFill>
                <a:latin typeface="Rockwell" panose="02060603020205020403"/>
                <a:hlinkClick r:id="rId4"/>
              </a:rPr>
              <a:t>New Enhancements to ACS data in ArcGIS Online</a:t>
            </a:r>
            <a:endParaRPr lang="en-US" sz="1400">
              <a:solidFill>
                <a:prstClr val="black"/>
              </a:solidFill>
              <a:latin typeface="Rockwell" panose="02060603020205020403"/>
            </a:endParaRPr>
          </a:p>
          <a:p>
            <a:pPr lvl="2">
              <a:spcAft>
                <a:spcPts val="300"/>
              </a:spcAft>
            </a:pPr>
            <a:r>
              <a:rPr lang="en-US" sz="1400">
                <a:solidFill>
                  <a:prstClr val="black"/>
                </a:solidFill>
                <a:latin typeface="Rockwell" panose="02060603020205020403"/>
                <a:hlinkClick r:id="rId5"/>
              </a:rPr>
              <a:t>Interesting article about the Search widget</a:t>
            </a:r>
            <a:endParaRPr lang="en-US" sz="1400">
              <a:solidFill>
                <a:prstClr val="black"/>
              </a:solidFill>
              <a:latin typeface="Rockwell" panose="02060603020205020403"/>
            </a:endParaRPr>
          </a:p>
          <a:p>
            <a:pPr lvl="2">
              <a:spcAft>
                <a:spcPts val="300"/>
              </a:spcAft>
            </a:pPr>
            <a:r>
              <a:rPr lang="en-US" sz="1400">
                <a:solidFill>
                  <a:prstClr val="black"/>
                </a:solidFill>
                <a:latin typeface="Rockwell" panose="02060603020205020403"/>
                <a:hlinkClick r:id="rId6"/>
              </a:rPr>
              <a:t>2022 Paper Globe Ornament </a:t>
            </a:r>
            <a:r>
              <a:rPr lang="en-US" sz="1400">
                <a:solidFill>
                  <a:prstClr val="black"/>
                </a:solidFill>
                <a:latin typeface="Rockwell" panose="02060603020205020403"/>
              </a:rPr>
              <a:t>– an annual tradition!</a:t>
            </a:r>
          </a:p>
        </p:txBody>
      </p:sp>
      <p:pic>
        <p:nvPicPr>
          <p:cNvPr id="4" name="Picture 3">
            <a:extLst>
              <a:ext uri="{FF2B5EF4-FFF2-40B4-BE49-F238E27FC236}">
                <a16:creationId xmlns:a16="http://schemas.microsoft.com/office/drawing/2014/main" id="{B9544EE9-23C5-4F26-9C1D-5CA630041E20}"/>
              </a:ext>
            </a:extLst>
          </p:cNvPr>
          <p:cNvPicPr>
            <a:picLocks noChangeAspect="1"/>
          </p:cNvPicPr>
          <p:nvPr/>
        </p:nvPicPr>
        <p:blipFill>
          <a:blip r:embed="rId7"/>
          <a:stretch>
            <a:fillRect/>
          </a:stretch>
        </p:blipFill>
        <p:spPr>
          <a:xfrm>
            <a:off x="4235754" y="1009741"/>
            <a:ext cx="1658010" cy="1258041"/>
          </a:xfrm>
          <a:prstGeom prst="rect">
            <a:avLst/>
          </a:prstGeom>
        </p:spPr>
      </p:pic>
      <p:pic>
        <p:nvPicPr>
          <p:cNvPr id="6" name="Picture 5">
            <a:extLst>
              <a:ext uri="{FF2B5EF4-FFF2-40B4-BE49-F238E27FC236}">
                <a16:creationId xmlns:a16="http://schemas.microsoft.com/office/drawing/2014/main" id="{BE9D0241-AA9D-4960-A2FB-A3A80B2EBFCB}"/>
              </a:ext>
            </a:extLst>
          </p:cNvPr>
          <p:cNvPicPr>
            <a:picLocks noChangeAspect="1"/>
          </p:cNvPicPr>
          <p:nvPr/>
        </p:nvPicPr>
        <p:blipFill rotWithShape="1">
          <a:blip r:embed="rId8"/>
          <a:srcRect l="9152" t="37764" b="25151"/>
          <a:stretch/>
        </p:blipFill>
        <p:spPr>
          <a:xfrm>
            <a:off x="4261803" y="2507570"/>
            <a:ext cx="1016629" cy="624985"/>
          </a:xfrm>
          <a:prstGeom prst="rect">
            <a:avLst/>
          </a:prstGeom>
        </p:spPr>
      </p:pic>
      <p:pic>
        <p:nvPicPr>
          <p:cNvPr id="8" name="Picture 7">
            <a:extLst>
              <a:ext uri="{FF2B5EF4-FFF2-40B4-BE49-F238E27FC236}">
                <a16:creationId xmlns:a16="http://schemas.microsoft.com/office/drawing/2014/main" id="{EC19E996-BA47-44E4-B5C0-35577050C487}"/>
              </a:ext>
            </a:extLst>
          </p:cNvPr>
          <p:cNvPicPr>
            <a:picLocks noChangeAspect="1"/>
          </p:cNvPicPr>
          <p:nvPr/>
        </p:nvPicPr>
        <p:blipFill>
          <a:blip r:embed="rId9"/>
          <a:stretch>
            <a:fillRect/>
          </a:stretch>
        </p:blipFill>
        <p:spPr>
          <a:xfrm>
            <a:off x="4231465" y="3372343"/>
            <a:ext cx="1635287" cy="1075134"/>
          </a:xfrm>
          <a:prstGeom prst="rect">
            <a:avLst/>
          </a:prstGeom>
        </p:spPr>
      </p:pic>
    </p:spTree>
    <p:extLst>
      <p:ext uri="{BB962C8B-B14F-4D97-AF65-F5344CB8AC3E}">
        <p14:creationId xmlns:p14="http://schemas.microsoft.com/office/powerpoint/2010/main" val="2129334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6"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20" y="1904672"/>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0" y="1735252"/>
            <a:ext cx="3028369" cy="3387497"/>
          </a:xfrm>
        </p:spPr>
        <p:txBody>
          <a:bodyPr vert="horz" lIns="91440" tIns="45720" rIns="91440" bIns="45720" rtlCol="0" anchor="ctr">
            <a:normAutofit/>
          </a:bodyPr>
          <a:lstStyle/>
          <a:p>
            <a:pPr algn="ctr"/>
            <a:r>
              <a:rPr lang="en-US" sz="5400" b="1"/>
              <a:t>Data</a:t>
            </a:r>
            <a:br>
              <a:rPr lang="en-US" sz="3600"/>
            </a:br>
            <a:r>
              <a:rPr lang="en-US" sz="3600">
                <a:ea typeface="+mj-lt"/>
                <a:cs typeface="+mj-lt"/>
              </a:rPr>
              <a:t>(Rob) </a:t>
            </a:r>
            <a:endParaRPr lang="en-US" sz="3500" kern="1200">
              <a:solidFill>
                <a:srgbClr val="FFFFFF"/>
              </a:solidFill>
              <a:latin typeface="+mj-lt"/>
              <a:ea typeface="+mj-ea"/>
              <a:cs typeface="+mj-cs"/>
            </a:endParaRPr>
          </a:p>
        </p:txBody>
      </p:sp>
      <p:sp>
        <p:nvSpPr>
          <p:cNvPr id="16" name="Content Placeholder 1">
            <a:extLst>
              <a:ext uri="{FF2B5EF4-FFF2-40B4-BE49-F238E27FC236}">
                <a16:creationId xmlns:a16="http://schemas.microsoft.com/office/drawing/2014/main" id="{62B5C19A-68AF-4576-BD01-82FB56302818}"/>
              </a:ext>
            </a:extLst>
          </p:cNvPr>
          <p:cNvSpPr>
            <a:spLocks noGrp="1"/>
          </p:cNvSpPr>
          <p:nvPr>
            <p:ph idx="1"/>
          </p:nvPr>
        </p:nvSpPr>
        <p:spPr>
          <a:xfrm>
            <a:off x="3028370" y="40500"/>
            <a:ext cx="6071330" cy="6776999"/>
          </a:xfrm>
        </p:spPr>
        <p:txBody>
          <a:bodyPr vert="horz" lIns="91440" tIns="45720" rIns="91440" bIns="45720" rtlCol="0" anchor="t">
            <a:normAutofit/>
          </a:bodyPr>
          <a:lstStyle/>
          <a:p>
            <a:pPr>
              <a:spcAft>
                <a:spcPts val="300"/>
              </a:spcAft>
            </a:pPr>
            <a:endParaRPr lang="en-US" sz="1200">
              <a:ea typeface="+mn-lt"/>
              <a:cs typeface="+mn-lt"/>
            </a:endParaRPr>
          </a:p>
          <a:p>
            <a:pPr>
              <a:lnSpc>
                <a:spcPct val="100000"/>
              </a:lnSpc>
              <a:spcAft>
                <a:spcPts val="300"/>
              </a:spcAft>
            </a:pPr>
            <a:r>
              <a:rPr lang="en-US" sz="1400">
                <a:ea typeface="+mn-lt"/>
                <a:cs typeface="+mn-lt"/>
              </a:rPr>
              <a:t>Thank you to the 2022 GIS Data Committee! Last meeting of the year last week</a:t>
            </a:r>
            <a:endParaRPr lang="en-US" sz="1400"/>
          </a:p>
          <a:p>
            <a:pPr>
              <a:lnSpc>
                <a:spcPct val="100000"/>
              </a:lnSpc>
              <a:spcAft>
                <a:spcPts val="300"/>
              </a:spcAft>
            </a:pPr>
            <a:r>
              <a:rPr lang="en-US" sz="1400"/>
              <a:t>Agendas </a:t>
            </a:r>
            <a:r>
              <a:rPr lang="en-US" sz="1400">
                <a:ea typeface="+mn-lt"/>
                <a:cs typeface="+mn-lt"/>
              </a:rPr>
              <a:t>and minutes from all meetings are available on the </a:t>
            </a:r>
            <a:r>
              <a:rPr lang="en-US" sz="1400">
                <a:ea typeface="+mn-lt"/>
                <a:cs typeface="+mn-lt"/>
                <a:hlinkClick r:id="rId3"/>
              </a:rPr>
              <a:t>eGIS Central</a:t>
            </a:r>
            <a:r>
              <a:rPr lang="en-US" sz="1400">
                <a:ea typeface="+mn-lt"/>
                <a:cs typeface="+mn-lt"/>
              </a:rPr>
              <a:t> page and Data Committee </a:t>
            </a:r>
            <a:r>
              <a:rPr lang="en-US" sz="1400">
                <a:ea typeface="+mn-lt"/>
                <a:cs typeface="+mn-lt"/>
                <a:hlinkClick r:id="rId4"/>
              </a:rPr>
              <a:t>Teams folder</a:t>
            </a:r>
            <a:endParaRPr lang="en-US" sz="1400">
              <a:ea typeface="+mn-lt"/>
              <a:cs typeface="+mn-lt"/>
            </a:endParaRPr>
          </a:p>
          <a:p>
            <a:pPr>
              <a:lnSpc>
                <a:spcPct val="100000"/>
              </a:lnSpc>
              <a:spcAft>
                <a:spcPts val="300"/>
              </a:spcAft>
            </a:pPr>
            <a:r>
              <a:rPr lang="en-US" sz="1400"/>
              <a:t>We'll release the schedule for 2023 meetings in early January – please continue to reach out with any topics or discussion items (</a:t>
            </a:r>
            <a:r>
              <a:rPr lang="en-US" sz="1400">
                <a:hlinkClick r:id="rId5"/>
              </a:rPr>
              <a:t>rgraham@isd.lacounty.gov</a:t>
            </a:r>
            <a:r>
              <a:rPr lang="en-US" sz="1400"/>
              <a:t> or </a:t>
            </a:r>
            <a:r>
              <a:rPr lang="en-US" sz="1400">
                <a:hlinkClick r:id="rId6"/>
              </a:rPr>
              <a:t>egis@isd.lacounty.gov</a:t>
            </a:r>
            <a:r>
              <a:rPr lang="en-US" sz="1400"/>
              <a:t>) </a:t>
            </a:r>
            <a:endParaRPr lang="en-US"/>
          </a:p>
        </p:txBody>
      </p:sp>
    </p:spTree>
    <p:extLst>
      <p:ext uri="{BB962C8B-B14F-4D97-AF65-F5344CB8AC3E}">
        <p14:creationId xmlns:p14="http://schemas.microsoft.com/office/powerpoint/2010/main" val="23821243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6"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20" y="1904672"/>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42015" y="1735252"/>
            <a:ext cx="3028376" cy="3387497"/>
          </a:xfrm>
        </p:spPr>
        <p:txBody>
          <a:bodyPr vert="horz" lIns="91440" tIns="45720" rIns="91440" bIns="45720" rtlCol="0" anchor="ctr">
            <a:normAutofit/>
          </a:bodyPr>
          <a:lstStyle/>
          <a:p>
            <a:pPr algn="ctr"/>
            <a:r>
              <a:rPr lang="en-US" sz="4000" b="1"/>
              <a:t>Demography</a:t>
            </a:r>
            <a:r>
              <a:rPr lang="en-US" b="1"/>
              <a:t> &amp; Census</a:t>
            </a:r>
            <a:r>
              <a:rPr lang="en-US" sz="3600"/>
              <a:t> (Victor)</a:t>
            </a:r>
            <a:endParaRPr lang="en-US" sz="3500" kern="1200">
              <a:solidFill>
                <a:srgbClr val="FFFFFF"/>
              </a:solidFill>
              <a:latin typeface="+mj-lt"/>
              <a:ea typeface="+mj-ea"/>
              <a:cs typeface="+mj-cs"/>
            </a:endParaRPr>
          </a:p>
        </p:txBody>
      </p:sp>
      <p:sp>
        <p:nvSpPr>
          <p:cNvPr id="14" name="Content Placeholder 1">
            <a:extLst>
              <a:ext uri="{FF2B5EF4-FFF2-40B4-BE49-F238E27FC236}">
                <a16:creationId xmlns:a16="http://schemas.microsoft.com/office/drawing/2014/main" id="{2B774290-B85A-4965-A47D-DA4DFF2D53D4}"/>
              </a:ext>
            </a:extLst>
          </p:cNvPr>
          <p:cNvSpPr>
            <a:spLocks noGrp="1"/>
          </p:cNvSpPr>
          <p:nvPr>
            <p:ph idx="1"/>
          </p:nvPr>
        </p:nvSpPr>
        <p:spPr>
          <a:xfrm>
            <a:off x="3028370" y="40500"/>
            <a:ext cx="6115630" cy="6776999"/>
          </a:xfrm>
        </p:spPr>
        <p:txBody>
          <a:bodyPr vert="horz" lIns="91440" tIns="45720" rIns="91440" bIns="45720" rtlCol="0" anchor="t">
            <a:normAutofit/>
          </a:bodyPr>
          <a:lstStyle/>
          <a:p>
            <a:pPr marL="0" indent="0">
              <a:spcAft>
                <a:spcPts val="300"/>
              </a:spcAft>
              <a:buNone/>
            </a:pPr>
            <a:endParaRPr lang="en-US" sz="1600"/>
          </a:p>
          <a:p>
            <a:pPr marL="0" indent="0">
              <a:spcAft>
                <a:spcPts val="300"/>
              </a:spcAft>
              <a:buNone/>
            </a:pPr>
            <a:endParaRPr lang="en-US" sz="1600"/>
          </a:p>
        </p:txBody>
      </p:sp>
      <p:sp>
        <p:nvSpPr>
          <p:cNvPr id="2" name="TextBox 1">
            <a:extLst>
              <a:ext uri="{FF2B5EF4-FFF2-40B4-BE49-F238E27FC236}">
                <a16:creationId xmlns:a16="http://schemas.microsoft.com/office/drawing/2014/main" id="{8F632568-2B6E-A053-C0A9-4556537BA0E6}"/>
              </a:ext>
            </a:extLst>
          </p:cNvPr>
          <p:cNvSpPr txBox="1"/>
          <p:nvPr/>
        </p:nvSpPr>
        <p:spPr>
          <a:xfrm>
            <a:off x="3039815" y="442086"/>
            <a:ext cx="6106075"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p>
        </p:txBody>
      </p:sp>
      <p:sp>
        <p:nvSpPr>
          <p:cNvPr id="4" name="TextBox 3">
            <a:extLst>
              <a:ext uri="{FF2B5EF4-FFF2-40B4-BE49-F238E27FC236}">
                <a16:creationId xmlns:a16="http://schemas.microsoft.com/office/drawing/2014/main" id="{A855C9E9-0504-0853-B38F-3167A61E8BD8}"/>
              </a:ext>
            </a:extLst>
          </p:cNvPr>
          <p:cNvSpPr txBox="1"/>
          <p:nvPr/>
        </p:nvSpPr>
        <p:spPr>
          <a:xfrm>
            <a:off x="3030368" y="309838"/>
            <a:ext cx="6106075" cy="532453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Wingdings" panose="05000000000000000000" pitchFamily="2" charset="2"/>
              <a:buChar char="Ø"/>
            </a:pPr>
            <a:r>
              <a:rPr lang="en-US" sz="2000">
                <a:cs typeface="Arial" panose="020B0604020202020204" pitchFamily="34" charset="0"/>
              </a:rPr>
              <a:t>To collaborate with the DPW to update the CSA data for recent “Tesoro Del Valle” annexation to the city of Santa Clarita to match with DPW updated city boundaries. </a:t>
            </a:r>
          </a:p>
          <a:p>
            <a:pPr marL="285750" indent="-285750">
              <a:buFont typeface="Wingdings"/>
              <a:buChar char="Ø"/>
            </a:pPr>
            <a:endParaRPr lang="en-US" sz="2000">
              <a:cs typeface="Arial" panose="020B0604020202020204" pitchFamily="34" charset="0"/>
            </a:endParaRPr>
          </a:p>
          <a:p>
            <a:pPr marL="285750" indent="-285750">
              <a:buFont typeface="Wingdings"/>
              <a:buChar char="Ø"/>
            </a:pPr>
            <a:r>
              <a:rPr lang="en-US" sz="2000">
                <a:cs typeface="Arial" panose="020B0604020202020204" pitchFamily="34" charset="0"/>
              </a:rPr>
              <a:t>To update Census tract boundary along shoreline/coastal areas to match with DPW updated city boundaries.</a:t>
            </a:r>
          </a:p>
          <a:p>
            <a:pPr marL="285750" indent="-285750">
              <a:buFont typeface="Wingdings"/>
              <a:buChar char="Ø"/>
            </a:pPr>
            <a:endParaRPr lang="en-US" sz="2000">
              <a:cs typeface="Arial" panose="020B0604020202020204" pitchFamily="34" charset="0"/>
            </a:endParaRPr>
          </a:p>
          <a:p>
            <a:pPr marL="285750" indent="-285750">
              <a:buFont typeface="Wingdings"/>
              <a:buChar char="Ø"/>
            </a:pPr>
            <a:r>
              <a:rPr lang="en-US" sz="2000">
                <a:cs typeface="Arial" panose="020B0604020202020204" pitchFamily="34" charset="0"/>
              </a:rPr>
              <a:t>Working on County administration data of Voter geocoded file and Assessor parcel geocoded file to support the annual population estimation.</a:t>
            </a:r>
          </a:p>
          <a:p>
            <a:pPr marL="285750" indent="-285750">
              <a:buFont typeface="Wingdings"/>
              <a:buChar char="Ø"/>
            </a:pPr>
            <a:endParaRPr lang="en-US" sz="2000">
              <a:cs typeface="Arial" panose="020B0604020202020204" pitchFamily="34" charset="0"/>
            </a:endParaRPr>
          </a:p>
          <a:p>
            <a:pPr marL="285750" indent="-285750">
              <a:buFont typeface="Wingdings"/>
              <a:buChar char="Ø"/>
            </a:pPr>
            <a:r>
              <a:rPr lang="en-US" sz="2000">
                <a:cs typeface="Arial" panose="020B0604020202020204" pitchFamily="34" charset="0"/>
              </a:rPr>
              <a:t>ACS 2017-2021 5-Year Estimate Data was released on December 8, 2022.</a:t>
            </a:r>
          </a:p>
          <a:p>
            <a:pPr marL="285750" indent="-285750">
              <a:buFont typeface="Wingdings"/>
              <a:buChar char="Ø"/>
            </a:pPr>
            <a:endParaRPr lang="en-US" sz="2000">
              <a:cs typeface="Arial" panose="020B0604020202020204" pitchFamily="34" charset="0"/>
            </a:endParaRPr>
          </a:p>
          <a:p>
            <a:pPr marL="285750" indent="-285750">
              <a:buFont typeface="Wingdings"/>
              <a:buChar char="Ø"/>
            </a:pPr>
            <a:endParaRPr lang="en-US" sz="2000">
              <a:cs typeface="Arial" panose="020B0604020202020204" pitchFamily="34" charset="0"/>
            </a:endParaRPr>
          </a:p>
        </p:txBody>
      </p:sp>
    </p:spTree>
    <p:extLst>
      <p:ext uri="{BB962C8B-B14F-4D97-AF65-F5344CB8AC3E}">
        <p14:creationId xmlns:p14="http://schemas.microsoft.com/office/powerpoint/2010/main" val="141544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6"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20" y="1904672"/>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1" y="586855"/>
            <a:ext cx="3028370" cy="3387497"/>
          </a:xfrm>
        </p:spPr>
        <p:txBody>
          <a:bodyPr vert="horz" lIns="91440" tIns="45720" rIns="91440" bIns="45720" rtlCol="0" anchor="b">
            <a:normAutofit/>
          </a:bodyPr>
          <a:lstStyle/>
          <a:p>
            <a:pPr algn="ctr"/>
            <a:r>
              <a:rPr lang="en-US" sz="4000" b="1"/>
              <a:t>Infrastructure Status &amp; Updates</a:t>
            </a:r>
            <a:r>
              <a:rPr lang="en-US" b="1"/>
              <a:t> </a:t>
            </a:r>
            <a:r>
              <a:rPr lang="en-US" sz="3600"/>
              <a:t>(Junior)</a:t>
            </a:r>
            <a:endParaRPr lang="en-US" sz="3500" kern="1200">
              <a:solidFill>
                <a:srgbClr val="FFFFFF"/>
              </a:solidFill>
              <a:latin typeface="+mj-lt"/>
              <a:ea typeface="+mj-ea"/>
              <a:cs typeface="+mj-cs"/>
            </a:endParaRPr>
          </a:p>
        </p:txBody>
      </p:sp>
      <p:sp>
        <p:nvSpPr>
          <p:cNvPr id="14" name="Content Placeholder 1">
            <a:extLst>
              <a:ext uri="{FF2B5EF4-FFF2-40B4-BE49-F238E27FC236}">
                <a16:creationId xmlns:a16="http://schemas.microsoft.com/office/drawing/2014/main" id="{26935F09-4DD0-4674-89B7-EE3A0E6CCDE4}"/>
              </a:ext>
            </a:extLst>
          </p:cNvPr>
          <p:cNvSpPr>
            <a:spLocks noGrp="1"/>
          </p:cNvSpPr>
          <p:nvPr>
            <p:ph idx="1"/>
          </p:nvPr>
        </p:nvSpPr>
        <p:spPr>
          <a:xfrm>
            <a:off x="3028370" y="40500"/>
            <a:ext cx="6071330" cy="6776999"/>
          </a:xfrm>
        </p:spPr>
        <p:txBody>
          <a:bodyPr vert="horz" lIns="91440" tIns="45720" rIns="91440" bIns="45720" rtlCol="0" anchor="t">
            <a:normAutofit/>
          </a:bodyPr>
          <a:lstStyle/>
          <a:p>
            <a:endParaRPr lang="en-US" sz="2000">
              <a:ea typeface="+mn-lt"/>
              <a:cs typeface="+mn-lt"/>
            </a:endParaRPr>
          </a:p>
          <a:p>
            <a:endParaRPr lang="en-US" sz="2000">
              <a:ea typeface="+mn-lt"/>
              <a:cs typeface="+mn-lt"/>
            </a:endParaRPr>
          </a:p>
          <a:p>
            <a:r>
              <a:rPr lang="en-US" sz="2000">
                <a:ea typeface="+mn-lt"/>
                <a:cs typeface="+mn-lt"/>
              </a:rPr>
              <a:t>Spatial Database Engine Geodatabases (GDBs) upgrade: </a:t>
            </a:r>
          </a:p>
          <a:p>
            <a:pPr lvl="1"/>
            <a:r>
              <a:rPr lang="en-US" sz="1600" err="1">
                <a:ea typeface="+mn-lt"/>
                <a:cs typeface="+mn-lt"/>
              </a:rPr>
              <a:t>eGIS_Transportation</a:t>
            </a:r>
            <a:r>
              <a:rPr lang="en-US" sz="1600">
                <a:ea typeface="+mn-lt"/>
                <a:cs typeface="+mn-lt"/>
              </a:rPr>
              <a:t> and </a:t>
            </a:r>
            <a:r>
              <a:rPr lang="en-US" sz="1600" err="1">
                <a:ea typeface="+mn-lt"/>
                <a:cs typeface="+mn-lt"/>
              </a:rPr>
              <a:t>eGIS_Basemaps_Grids</a:t>
            </a:r>
            <a:r>
              <a:rPr lang="en-US" sz="1600">
                <a:ea typeface="+mn-lt"/>
                <a:cs typeface="+mn-lt"/>
              </a:rPr>
              <a:t> GDBs have been upgraded to version 10.7.1. </a:t>
            </a:r>
          </a:p>
          <a:p>
            <a:r>
              <a:rPr lang="en-US" sz="2000">
                <a:ea typeface="+mn-lt"/>
                <a:cs typeface="+mn-lt"/>
              </a:rPr>
              <a:t>Access Control Lists clean up for GIS DMZ servers</a:t>
            </a:r>
            <a:endParaRPr lang="en-US" sz="2000">
              <a:latin typeface="Rockwell"/>
            </a:endParaRPr>
          </a:p>
          <a:p>
            <a:pPr lvl="1"/>
            <a:r>
              <a:rPr lang="en-US" sz="1600"/>
              <a:t>Working with ISD Network Security team to validate ports connections and clean up in-active ports that were opened </a:t>
            </a:r>
          </a:p>
          <a:p>
            <a:r>
              <a:rPr lang="en-US" sz="2000">
                <a:ea typeface="+mn-lt"/>
                <a:cs typeface="+mn-lt"/>
              </a:rPr>
              <a:t>The team is in the process of upgrading </a:t>
            </a:r>
            <a:r>
              <a:rPr lang="en-US" sz="2000" err="1">
                <a:ea typeface="+mn-lt"/>
                <a:cs typeface="+mn-lt"/>
              </a:rPr>
              <a:t>eGIS</a:t>
            </a:r>
            <a:r>
              <a:rPr lang="en-US" sz="2000">
                <a:ea typeface="+mn-lt"/>
                <a:cs typeface="+mn-lt"/>
              </a:rPr>
              <a:t> Windows Server 2012 to Windows Server 2019.  </a:t>
            </a:r>
            <a:endParaRPr lang="en-US"/>
          </a:p>
          <a:p>
            <a:r>
              <a:rPr lang="en-US" sz="2000">
                <a:ea typeface="+mn-lt"/>
                <a:cs typeface="+mn-lt"/>
              </a:rPr>
              <a:t>The team is working with the DPSS GIS team to deploy the DPSS ArcGIS Enterprise Portal. </a:t>
            </a:r>
            <a:endParaRPr lang="en-US"/>
          </a:p>
          <a:p>
            <a:r>
              <a:rPr lang="en-US" sz="2000">
                <a:ea typeface="+mn-lt"/>
                <a:cs typeface="+mn-lt"/>
              </a:rPr>
              <a:t>We are engaging with Esri Professional Services to implement tools for early detection of potential issues and to review system configuration, workflows, error logs, system administration, and operation.</a:t>
            </a:r>
            <a:endParaRPr lang="en-US"/>
          </a:p>
          <a:p>
            <a:endParaRPr lang="en-US" sz="2000">
              <a:latin typeface="Rockwell"/>
            </a:endParaRPr>
          </a:p>
        </p:txBody>
      </p:sp>
    </p:spTree>
    <p:extLst>
      <p:ext uri="{BB962C8B-B14F-4D97-AF65-F5344CB8AC3E}">
        <p14:creationId xmlns:p14="http://schemas.microsoft.com/office/powerpoint/2010/main" val="5614890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6"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20" y="1904672"/>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1" y="586855"/>
            <a:ext cx="3028370" cy="3387497"/>
          </a:xfrm>
        </p:spPr>
        <p:txBody>
          <a:bodyPr vert="horz" lIns="91440" tIns="45720" rIns="91440" bIns="45720" rtlCol="0" anchor="b">
            <a:normAutofit/>
          </a:bodyPr>
          <a:lstStyle/>
          <a:p>
            <a:pPr algn="ctr"/>
            <a:r>
              <a:rPr lang="en-US" sz="5400" b="1"/>
              <a:t>CAMS</a:t>
            </a:r>
            <a:r>
              <a:rPr lang="en-US" sz="6000" b="1"/>
              <a:t> </a:t>
            </a:r>
            <a:r>
              <a:rPr lang="en-US" sz="3600"/>
              <a:t>(Rachel)</a:t>
            </a:r>
            <a:endParaRPr lang="en-US" sz="3500" kern="1200">
              <a:solidFill>
                <a:srgbClr val="FFFFFF"/>
              </a:solidFill>
              <a:latin typeface="+mj-lt"/>
              <a:ea typeface="+mj-ea"/>
              <a:cs typeface="+mj-cs"/>
            </a:endParaRPr>
          </a:p>
        </p:txBody>
      </p:sp>
      <p:sp>
        <p:nvSpPr>
          <p:cNvPr id="4" name="Content Placeholder 1">
            <a:extLst>
              <a:ext uri="{FF2B5EF4-FFF2-40B4-BE49-F238E27FC236}">
                <a16:creationId xmlns:a16="http://schemas.microsoft.com/office/drawing/2014/main" id="{CBCBC0C1-4AF9-64F7-1AB1-AAC878E9DF3D}"/>
              </a:ext>
            </a:extLst>
          </p:cNvPr>
          <p:cNvSpPr txBox="1">
            <a:spLocks/>
          </p:cNvSpPr>
          <p:nvPr/>
        </p:nvSpPr>
        <p:spPr>
          <a:xfrm>
            <a:off x="3180770" y="192900"/>
            <a:ext cx="6071330" cy="6776999"/>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spcAft>
                <a:spcPts val="300"/>
              </a:spcAft>
              <a:buFont typeface="Arial" panose="020B0604020202020204" pitchFamily="34" charset="0"/>
              <a:buNone/>
            </a:pPr>
            <a:endParaRPr lang="en-US" sz="1200" b="1" u="sng"/>
          </a:p>
          <a:p>
            <a:pPr marL="457200" lvl="1" indent="0">
              <a:spcAft>
                <a:spcPts val="300"/>
              </a:spcAft>
              <a:buNone/>
            </a:pPr>
            <a:endParaRPr lang="en-US" sz="1200"/>
          </a:p>
        </p:txBody>
      </p:sp>
      <p:sp>
        <p:nvSpPr>
          <p:cNvPr id="16" name="TextBox 15">
            <a:extLst>
              <a:ext uri="{FF2B5EF4-FFF2-40B4-BE49-F238E27FC236}">
                <a16:creationId xmlns:a16="http://schemas.microsoft.com/office/drawing/2014/main" id="{95F6E8CC-C4C6-4C60-9EC1-92383832DA95}"/>
              </a:ext>
            </a:extLst>
          </p:cNvPr>
          <p:cNvSpPr txBox="1"/>
          <p:nvPr/>
        </p:nvSpPr>
        <p:spPr>
          <a:xfrm>
            <a:off x="3379140" y="646399"/>
            <a:ext cx="4741682" cy="369332"/>
          </a:xfrm>
          <a:prstGeom prst="rect">
            <a:avLst/>
          </a:prstGeom>
          <a:noFill/>
        </p:spPr>
        <p:txBody>
          <a:bodyPr wrap="square" lIns="91440" tIns="45720" rIns="91440" bIns="45720" anchor="t">
            <a:spAutoFit/>
          </a:bodyPr>
          <a:lstStyle/>
          <a:p>
            <a:pPr marL="285750" indent="-285750">
              <a:buFont typeface="Arial" panose="020B0604020202020204" pitchFamily="34" charset="0"/>
              <a:buChar char="•"/>
            </a:pPr>
            <a:endParaRPr lang="en-US"/>
          </a:p>
        </p:txBody>
      </p:sp>
      <p:sp>
        <p:nvSpPr>
          <p:cNvPr id="2" name="TextBox 1">
            <a:extLst>
              <a:ext uri="{FF2B5EF4-FFF2-40B4-BE49-F238E27FC236}">
                <a16:creationId xmlns:a16="http://schemas.microsoft.com/office/drawing/2014/main" id="{9DBC30F4-0A8B-44E9-8E1C-5A2D46203CC6}"/>
              </a:ext>
            </a:extLst>
          </p:cNvPr>
          <p:cNvSpPr txBox="1"/>
          <p:nvPr/>
        </p:nvSpPr>
        <p:spPr>
          <a:xfrm>
            <a:off x="3268753" y="558531"/>
            <a:ext cx="5388863" cy="4031873"/>
          </a:xfrm>
          <a:prstGeom prst="rect">
            <a:avLst/>
          </a:prstGeom>
          <a:noFill/>
        </p:spPr>
        <p:txBody>
          <a:bodyPr wrap="square" rtlCol="0">
            <a:spAutoFit/>
          </a:bodyPr>
          <a:lstStyle/>
          <a:p>
            <a:pPr marL="285750" indent="-285750">
              <a:buFont typeface="Arial" panose="020B0604020202020204" pitchFamily="34" charset="0"/>
              <a:buChar char="•"/>
            </a:pPr>
            <a:r>
              <a:rPr lang="en-US"/>
              <a:t>Data Quality Management Portal – Update(s)</a:t>
            </a:r>
          </a:p>
          <a:p>
            <a:pPr marL="742950" lvl="1" indent="-285750">
              <a:buFont typeface="Arial" panose="020B0604020202020204" pitchFamily="34" charset="0"/>
              <a:buChar char="•"/>
            </a:pPr>
            <a:r>
              <a:rPr lang="en-US"/>
              <a:t>Live and Functional – </a:t>
            </a:r>
            <a:r>
              <a:rPr lang="en-US">
                <a:hlinkClick r:id="rId3"/>
              </a:rPr>
              <a:t>Request Access</a:t>
            </a:r>
            <a:endParaRPr lang="en-US"/>
          </a:p>
          <a:p>
            <a:pPr marL="1200150" lvl="2" indent="-285750">
              <a:buFont typeface="Arial" panose="020B0604020202020204" pitchFamily="34" charset="0"/>
              <a:buChar char="•"/>
            </a:pPr>
            <a:r>
              <a:rPr lang="en-US"/>
              <a:t>Quality Validations</a:t>
            </a:r>
          </a:p>
          <a:p>
            <a:pPr marL="1200150" lvl="2" indent="-285750">
              <a:buFont typeface="Arial" panose="020B0604020202020204" pitchFamily="34" charset="0"/>
              <a:buChar char="•"/>
            </a:pPr>
            <a:r>
              <a:rPr lang="en-US"/>
              <a:t>Change Detection*</a:t>
            </a:r>
          </a:p>
          <a:p>
            <a:pPr marL="742950" lvl="1" indent="-285750">
              <a:buFont typeface="Arial" panose="020B0604020202020204" pitchFamily="34" charset="0"/>
              <a:buChar char="•"/>
            </a:pPr>
            <a:r>
              <a:rPr lang="en-US">
                <a:hlinkClick r:id="rId4"/>
              </a:rPr>
              <a:t>New training </a:t>
            </a:r>
            <a:r>
              <a:rPr lang="en-US"/>
              <a:t>available for Cities</a:t>
            </a:r>
          </a:p>
          <a:p>
            <a:endParaRPr lang="en-US"/>
          </a:p>
          <a:p>
            <a:pPr marL="285750" indent="-285750">
              <a:buFont typeface="Arial" panose="020B0604020202020204" pitchFamily="34" charset="0"/>
              <a:buChar char="•"/>
            </a:pPr>
            <a:r>
              <a:rPr lang="en-US"/>
              <a:t>CAMS Delegated Authority APPROVED</a:t>
            </a:r>
          </a:p>
          <a:p>
            <a:pPr lvl="1"/>
            <a:r>
              <a:rPr lang="en-US" sz="1600" i="1"/>
              <a:t>Delegating authority for ISD to maintain a coordinated repository, established by board motion, and providing the ability for ISD to enter into MOU agreements with jurisdictions, can centralize the utilization, dissemination, and communication of authoritative addresses within the County.  </a:t>
            </a:r>
            <a:r>
              <a:rPr lang="en-US" sz="1600" i="1">
                <a:hlinkClick r:id="rId5"/>
              </a:rPr>
              <a:t>LINK</a:t>
            </a:r>
            <a:endParaRPr lang="en-US" sz="1600" i="1"/>
          </a:p>
          <a:p>
            <a:pPr lvl="1"/>
            <a:endParaRPr lang="en-US" sz="1600" i="1"/>
          </a:p>
          <a:p>
            <a:pPr marL="285750" indent="-285750">
              <a:buFont typeface="Arial" panose="020B0604020202020204" pitchFamily="34" charset="0"/>
              <a:buChar char="•"/>
            </a:pPr>
            <a:r>
              <a:rPr lang="en-US"/>
              <a:t>Schedule for 2023 </a:t>
            </a:r>
          </a:p>
        </p:txBody>
      </p:sp>
    </p:spTree>
    <p:extLst>
      <p:ext uri="{BB962C8B-B14F-4D97-AF65-F5344CB8AC3E}">
        <p14:creationId xmlns:p14="http://schemas.microsoft.com/office/powerpoint/2010/main" val="410112139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w Cen MT-Rockwell">
      <a:maj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On-screen Show (4:3)</PresentationFormat>
  <Slides>7</Slides>
  <Notes>7</Notes>
  <HiddenSlides>0</HiddenSlide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eGIS Team Updates</vt:lpstr>
      <vt:lpstr>LARIAC (An)</vt:lpstr>
      <vt:lpstr>ArcGIS Online (Shannon)</vt:lpstr>
      <vt:lpstr>Data (Rob) </vt:lpstr>
      <vt:lpstr>Demography &amp; Census (Victor)</vt:lpstr>
      <vt:lpstr>Infrastructure Status &amp; Updates (Junior)</vt:lpstr>
      <vt:lpstr>CAMS (Rachel)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Sumaiyah Umarji</dc:creator>
  <cp:revision>3</cp:revision>
  <dcterms:created xsi:type="dcterms:W3CDTF">2018-09-20T21:23:53Z</dcterms:created>
  <dcterms:modified xsi:type="dcterms:W3CDTF">2022-12-20T21:57:23Z</dcterms:modified>
</cp:coreProperties>
</file>